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Montserrat" charset="1" panose="00000500000000000000"/>
      <p:regular r:id="rId19"/>
    </p:embeddedFont>
    <p:embeddedFont>
      <p:font typeface="Montserrat Ultra-Bold" charset="1" panose="00000900000000000000"/>
      <p:regular r:id="rId20"/>
    </p:embeddedFont>
    <p:embeddedFont>
      <p:font typeface="Montserrat Bold" charset="1" panose="000008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40.png" Type="http://schemas.openxmlformats.org/officeDocument/2006/relationships/image"/><Relationship Id="rId5" Target="../media/image41.svg" Type="http://schemas.openxmlformats.org/officeDocument/2006/relationships/image"/><Relationship Id="rId6" Target="../media/image42.png" Type="http://schemas.openxmlformats.org/officeDocument/2006/relationships/image"/><Relationship Id="rId7" Target="../media/image43.svg" Type="http://schemas.openxmlformats.org/officeDocument/2006/relationships/image"/><Relationship Id="rId8" Target="../media/image44.jpeg" Type="http://schemas.openxmlformats.org/officeDocument/2006/relationships/image"/><Relationship Id="rId9"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1.png" Type="http://schemas.openxmlformats.org/officeDocument/2006/relationships/image"/><Relationship Id="rId11" Target="../media/image22.svg" Type="http://schemas.openxmlformats.org/officeDocument/2006/relationships/image"/><Relationship Id="rId12" Target="../media/image47.jpeg" Type="http://schemas.openxmlformats.org/officeDocument/2006/relationships/image"/><Relationship Id="rId13" Target="../media/image17.png" Type="http://schemas.openxmlformats.org/officeDocument/2006/relationships/image"/><Relationship Id="rId14" Target="../media/image18.svg" Type="http://schemas.openxmlformats.org/officeDocument/2006/relationships/image"/><Relationship Id="rId2" Target="../media/image45.png" Type="http://schemas.openxmlformats.org/officeDocument/2006/relationships/image"/><Relationship Id="rId3" Target="../media/image4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42.png" Type="http://schemas.openxmlformats.org/officeDocument/2006/relationships/image"/><Relationship Id="rId9" Target="../media/image43.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 Id="rId6" Target="../media/image23.png" Type="http://schemas.openxmlformats.org/officeDocument/2006/relationships/image"/><Relationship Id="rId7" Target="../media/image24.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50.png" Type="http://schemas.openxmlformats.org/officeDocument/2006/relationships/image"/><Relationship Id="rId7" Target="../media/image51.svg" Type="http://schemas.openxmlformats.org/officeDocument/2006/relationships/image"/><Relationship Id="rId8" Target="../media/image52.png" Type="http://schemas.openxmlformats.org/officeDocument/2006/relationships/image"/><Relationship Id="rId9" Target="../media/image53.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jpeg" Type="http://schemas.openxmlformats.org/officeDocument/2006/relationships/image"/><Relationship Id="rId4" Target="../media/image13.jpeg" Type="http://schemas.openxmlformats.org/officeDocument/2006/relationships/image"/><Relationship Id="rId5" Target="../media/image14.jpeg" Type="http://schemas.openxmlformats.org/officeDocument/2006/relationships/image"/><Relationship Id="rId6" Target="../media/image15.png" Type="http://schemas.openxmlformats.org/officeDocument/2006/relationships/image"/><Relationship Id="rId7" Target="../media/image16.jpeg" Type="http://schemas.openxmlformats.org/officeDocument/2006/relationships/image"/><Relationship Id="rId8" Target="../media/image17.png" Type="http://schemas.openxmlformats.org/officeDocument/2006/relationships/image"/><Relationship Id="rId9" Target="../media/image18.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5.png" Type="http://schemas.openxmlformats.org/officeDocument/2006/relationships/image"/><Relationship Id="rId5" Target="../media/image6.svg" Type="http://schemas.openxmlformats.org/officeDocument/2006/relationships/image"/><Relationship Id="rId6" Target="../media/image21.png" Type="http://schemas.openxmlformats.org/officeDocument/2006/relationships/image"/><Relationship Id="rId7" Target="../media/image22.svg" Type="http://schemas.openxmlformats.org/officeDocument/2006/relationships/image"/><Relationship Id="rId8" Target="../media/image23.png" Type="http://schemas.openxmlformats.org/officeDocument/2006/relationships/image"/><Relationship Id="rId9" Target="../media/image2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1.png" Type="http://schemas.openxmlformats.org/officeDocument/2006/relationships/image"/><Relationship Id="rId5" Target="../media/image2.svg" Type="http://schemas.openxmlformats.org/officeDocument/2006/relationships/image"/><Relationship Id="rId6" Target="../media/image25.png" Type="http://schemas.openxmlformats.org/officeDocument/2006/relationships/image"/><Relationship Id="rId7" Target="../media/image26.sv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25.png" Type="http://schemas.openxmlformats.org/officeDocument/2006/relationships/image"/><Relationship Id="rId5" Target="../media/image26.svg" Type="http://schemas.openxmlformats.org/officeDocument/2006/relationships/image"/><Relationship Id="rId6" Target="../media/image17.png" Type="http://schemas.openxmlformats.org/officeDocument/2006/relationships/image"/><Relationship Id="rId7" Target="../media/image18.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 Id="rId3" Target="../media/image9.png" Type="http://schemas.openxmlformats.org/officeDocument/2006/relationships/image"/><Relationship Id="rId4" Target="../media/image10.svg" Type="http://schemas.openxmlformats.org/officeDocument/2006/relationships/image"/><Relationship Id="rId5" Target="../media/image28.png" Type="http://schemas.openxmlformats.org/officeDocument/2006/relationships/image"/><Relationship Id="rId6" Target="../media/image29.sv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 Id="rId8" Target="../media/image9.png" Type="http://schemas.openxmlformats.org/officeDocument/2006/relationships/image"/><Relationship Id="rId9" Target="../media/image10.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4.png" Type="http://schemas.openxmlformats.org/officeDocument/2006/relationships/image"/><Relationship Id="rId5" Target="../media/image35.svg" Type="http://schemas.openxmlformats.org/officeDocument/2006/relationships/image"/><Relationship Id="rId6" Target="../media/image36.jpeg" Type="http://schemas.openxmlformats.org/officeDocument/2006/relationships/image"/><Relationship Id="rId7" Target="../media/image17.png" Type="http://schemas.openxmlformats.org/officeDocument/2006/relationships/image"/><Relationship Id="rId8"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 Id="rId4" Target="../media/image37.png" Type="http://schemas.openxmlformats.org/officeDocument/2006/relationships/image"/><Relationship Id="rId5" Target="../media/image38.svg" Type="http://schemas.openxmlformats.org/officeDocument/2006/relationships/image"/><Relationship Id="rId6" Target="../media/image39.jpeg" Type="http://schemas.openxmlformats.org/officeDocument/2006/relationships/image"/><Relationship Id="rId7" Target="../media/image23.png" Type="http://schemas.openxmlformats.org/officeDocument/2006/relationships/image"/><Relationship Id="rId8" Target="../media/image24.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EFEFB"/>
        </a:solidFill>
      </p:bgPr>
    </p:bg>
    <p:spTree>
      <p:nvGrpSpPr>
        <p:cNvPr id="1" name=""/>
        <p:cNvGrpSpPr/>
        <p:nvPr/>
      </p:nvGrpSpPr>
      <p:grpSpPr>
        <a:xfrm>
          <a:off x="0" y="0"/>
          <a:ext cx="0" cy="0"/>
          <a:chOff x="0" y="0"/>
          <a:chExt cx="0" cy="0"/>
        </a:xfrm>
      </p:grpSpPr>
      <p:sp>
        <p:nvSpPr>
          <p:cNvPr name="Freeform 2" id="2"/>
          <p:cNvSpPr/>
          <p:nvPr/>
        </p:nvSpPr>
        <p:spPr>
          <a:xfrm flipH="false" flipV="false" rot="0">
            <a:off x="-1631984" y="-7041156"/>
            <a:ext cx="10775984" cy="10775984"/>
          </a:xfrm>
          <a:custGeom>
            <a:avLst/>
            <a:gdLst/>
            <a:ahLst/>
            <a:cxnLst/>
            <a:rect r="r" b="b" t="t" l="l"/>
            <a:pathLst>
              <a:path h="10775984" w="10775984">
                <a:moveTo>
                  <a:pt x="0" y="0"/>
                </a:moveTo>
                <a:lnTo>
                  <a:pt x="10775984" y="0"/>
                </a:lnTo>
                <a:lnTo>
                  <a:pt x="10775984" y="10775984"/>
                </a:lnTo>
                <a:lnTo>
                  <a:pt x="0" y="10775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221782" y="1188947"/>
            <a:ext cx="3975243" cy="3696976"/>
          </a:xfrm>
          <a:custGeom>
            <a:avLst/>
            <a:gdLst/>
            <a:ahLst/>
            <a:cxnLst/>
            <a:rect r="r" b="b" t="t" l="l"/>
            <a:pathLst>
              <a:path h="3696976" w="3975243">
                <a:moveTo>
                  <a:pt x="0" y="0"/>
                </a:moveTo>
                <a:lnTo>
                  <a:pt x="3975243" y="0"/>
                </a:lnTo>
                <a:lnTo>
                  <a:pt x="3975243" y="3696976"/>
                </a:lnTo>
                <a:lnTo>
                  <a:pt x="0" y="36969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7077284" y="7793519"/>
            <a:ext cx="12355882" cy="12355882"/>
          </a:xfrm>
          <a:custGeom>
            <a:avLst/>
            <a:gdLst/>
            <a:ahLst/>
            <a:cxnLst/>
            <a:rect r="r" b="b" t="t" l="l"/>
            <a:pathLst>
              <a:path h="12355882" w="12355882">
                <a:moveTo>
                  <a:pt x="0" y="0"/>
                </a:moveTo>
                <a:lnTo>
                  <a:pt x="12355882" y="0"/>
                </a:lnTo>
                <a:lnTo>
                  <a:pt x="12355882" y="12355882"/>
                </a:lnTo>
                <a:lnTo>
                  <a:pt x="0" y="1235588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357805" y="6836636"/>
            <a:ext cx="2444981" cy="2782339"/>
          </a:xfrm>
          <a:custGeom>
            <a:avLst/>
            <a:gdLst/>
            <a:ahLst/>
            <a:cxnLst/>
            <a:rect r="r" b="b" t="t" l="l"/>
            <a:pathLst>
              <a:path h="2782339" w="2444981">
                <a:moveTo>
                  <a:pt x="0" y="0"/>
                </a:moveTo>
                <a:lnTo>
                  <a:pt x="2444981" y="0"/>
                </a:lnTo>
                <a:lnTo>
                  <a:pt x="2444981" y="2782340"/>
                </a:lnTo>
                <a:lnTo>
                  <a:pt x="0" y="278234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6" id="6"/>
          <p:cNvGrpSpPr/>
          <p:nvPr/>
        </p:nvGrpSpPr>
        <p:grpSpPr>
          <a:xfrm rot="0">
            <a:off x="13635198" y="8227806"/>
            <a:ext cx="3967181" cy="1163872"/>
            <a:chOff x="0" y="0"/>
            <a:chExt cx="5289574" cy="1551829"/>
          </a:xfrm>
        </p:grpSpPr>
        <p:grpSp>
          <p:nvGrpSpPr>
            <p:cNvPr name="Group 7" id="7"/>
            <p:cNvGrpSpPr/>
            <p:nvPr/>
          </p:nvGrpSpPr>
          <p:grpSpPr>
            <a:xfrm rot="0">
              <a:off x="0" y="0"/>
              <a:ext cx="5107115" cy="1118152"/>
              <a:chOff x="0" y="0"/>
              <a:chExt cx="1044854" cy="228760"/>
            </a:xfrm>
          </p:grpSpPr>
          <p:sp>
            <p:nvSpPr>
              <p:cNvPr name="Freeform 8" id="8"/>
              <p:cNvSpPr/>
              <p:nvPr/>
            </p:nvSpPr>
            <p:spPr>
              <a:xfrm flipH="false" flipV="false" rot="0">
                <a:off x="0" y="0"/>
                <a:ext cx="1044854" cy="228760"/>
              </a:xfrm>
              <a:custGeom>
                <a:avLst/>
                <a:gdLst/>
                <a:ahLst/>
                <a:cxnLst/>
                <a:rect r="r" b="b" t="t" l="l"/>
                <a:pathLst>
                  <a:path h="228760" w="1044854">
                    <a:moveTo>
                      <a:pt x="114380" y="0"/>
                    </a:moveTo>
                    <a:lnTo>
                      <a:pt x="930474" y="0"/>
                    </a:lnTo>
                    <a:cubicBezTo>
                      <a:pt x="960809" y="0"/>
                      <a:pt x="989902" y="12051"/>
                      <a:pt x="1011353" y="33501"/>
                    </a:cubicBezTo>
                    <a:cubicBezTo>
                      <a:pt x="1032803" y="54952"/>
                      <a:pt x="1044854" y="84045"/>
                      <a:pt x="1044854" y="114380"/>
                    </a:cubicBezTo>
                    <a:lnTo>
                      <a:pt x="1044854" y="114380"/>
                    </a:lnTo>
                    <a:cubicBezTo>
                      <a:pt x="1044854" y="144716"/>
                      <a:pt x="1032803" y="173809"/>
                      <a:pt x="1011353" y="195259"/>
                    </a:cubicBezTo>
                    <a:cubicBezTo>
                      <a:pt x="989902" y="216710"/>
                      <a:pt x="960809" y="228760"/>
                      <a:pt x="930474" y="228760"/>
                    </a:cubicBezTo>
                    <a:lnTo>
                      <a:pt x="114380" y="228760"/>
                    </a:lnTo>
                    <a:cubicBezTo>
                      <a:pt x="84045" y="228760"/>
                      <a:pt x="54952" y="216710"/>
                      <a:pt x="33501" y="195259"/>
                    </a:cubicBezTo>
                    <a:cubicBezTo>
                      <a:pt x="12051" y="173809"/>
                      <a:pt x="0" y="144716"/>
                      <a:pt x="0" y="114380"/>
                    </a:cubicBezTo>
                    <a:lnTo>
                      <a:pt x="0" y="114380"/>
                    </a:lnTo>
                    <a:cubicBezTo>
                      <a:pt x="0" y="84045"/>
                      <a:pt x="12051" y="54952"/>
                      <a:pt x="33501" y="33501"/>
                    </a:cubicBezTo>
                    <a:cubicBezTo>
                      <a:pt x="54952" y="12051"/>
                      <a:pt x="84045" y="0"/>
                      <a:pt x="114380" y="0"/>
                    </a:cubicBezTo>
                    <a:close/>
                  </a:path>
                </a:pathLst>
              </a:custGeom>
              <a:solidFill>
                <a:srgbClr val="EAF3B2"/>
              </a:solidFill>
              <a:ln w="28575" cap="rnd">
                <a:solidFill>
                  <a:srgbClr val="293960"/>
                </a:solidFill>
                <a:prstDash val="solid"/>
                <a:round/>
              </a:ln>
            </p:spPr>
          </p:sp>
          <p:sp>
            <p:nvSpPr>
              <p:cNvPr name="TextBox 9" id="9"/>
              <p:cNvSpPr txBox="true"/>
              <p:nvPr/>
            </p:nvSpPr>
            <p:spPr>
              <a:xfrm>
                <a:off x="0" y="-38100"/>
                <a:ext cx="1044854" cy="266860"/>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4731463" y="764370"/>
              <a:ext cx="558111" cy="787458"/>
            </a:xfrm>
            <a:custGeom>
              <a:avLst/>
              <a:gdLst/>
              <a:ahLst/>
              <a:cxnLst/>
              <a:rect r="r" b="b" t="t" l="l"/>
              <a:pathLst>
                <a:path h="787458" w="558111">
                  <a:moveTo>
                    <a:pt x="0" y="0"/>
                  </a:moveTo>
                  <a:lnTo>
                    <a:pt x="558111" y="0"/>
                  </a:lnTo>
                  <a:lnTo>
                    <a:pt x="558111" y="787459"/>
                  </a:lnTo>
                  <a:lnTo>
                    <a:pt x="0" y="78745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1" id="11"/>
            <p:cNvSpPr txBox="true"/>
            <p:nvPr/>
          </p:nvSpPr>
          <p:spPr>
            <a:xfrm rot="0">
              <a:off x="0" y="373077"/>
              <a:ext cx="5107115" cy="457628"/>
            </a:xfrm>
            <a:prstGeom prst="rect">
              <a:avLst/>
            </a:prstGeom>
          </p:spPr>
          <p:txBody>
            <a:bodyPr anchor="t" rtlCol="false" tIns="0" lIns="0" bIns="0" rIns="0">
              <a:spAutoFit/>
            </a:bodyPr>
            <a:lstStyle/>
            <a:p>
              <a:pPr algn="ctr">
                <a:lnSpc>
                  <a:spcPts val="2351"/>
                </a:lnSpc>
              </a:pPr>
              <a:r>
                <a:rPr lang="en-US" sz="2703" spc="-243">
                  <a:solidFill>
                    <a:srgbClr val="293960"/>
                  </a:solidFill>
                  <a:latin typeface="Montserrat"/>
                  <a:ea typeface="Montserrat"/>
                  <a:cs typeface="Montserrat"/>
                  <a:sym typeface="Montserrat"/>
                </a:rPr>
                <a:t>by.Kelompok 3</a:t>
              </a:r>
            </a:p>
          </p:txBody>
        </p:sp>
      </p:grpSp>
      <p:grpSp>
        <p:nvGrpSpPr>
          <p:cNvPr name="Group 12" id="12"/>
          <p:cNvGrpSpPr/>
          <p:nvPr/>
        </p:nvGrpSpPr>
        <p:grpSpPr>
          <a:xfrm rot="0">
            <a:off x="1028700" y="754660"/>
            <a:ext cx="2813990" cy="868575"/>
            <a:chOff x="0" y="0"/>
            <a:chExt cx="741133" cy="228760"/>
          </a:xfrm>
        </p:grpSpPr>
        <p:sp>
          <p:nvSpPr>
            <p:cNvPr name="Freeform 13" id="13"/>
            <p:cNvSpPr/>
            <p:nvPr/>
          </p:nvSpPr>
          <p:spPr>
            <a:xfrm flipH="false" flipV="false" rot="0">
              <a:off x="0" y="0"/>
              <a:ext cx="741133" cy="228760"/>
            </a:xfrm>
            <a:custGeom>
              <a:avLst/>
              <a:gdLst/>
              <a:ahLst/>
              <a:cxnLst/>
              <a:rect r="r" b="b" t="t" l="l"/>
              <a:pathLst>
                <a:path h="228760" w="741133">
                  <a:moveTo>
                    <a:pt x="114380" y="0"/>
                  </a:moveTo>
                  <a:lnTo>
                    <a:pt x="626753" y="0"/>
                  </a:lnTo>
                  <a:cubicBezTo>
                    <a:pt x="657088" y="0"/>
                    <a:pt x="686182" y="12051"/>
                    <a:pt x="707632" y="33501"/>
                  </a:cubicBezTo>
                  <a:cubicBezTo>
                    <a:pt x="729082" y="54952"/>
                    <a:pt x="741133" y="84045"/>
                    <a:pt x="741133" y="114380"/>
                  </a:cubicBezTo>
                  <a:lnTo>
                    <a:pt x="741133" y="114380"/>
                  </a:lnTo>
                  <a:cubicBezTo>
                    <a:pt x="741133" y="144716"/>
                    <a:pt x="729082" y="173809"/>
                    <a:pt x="707632" y="195259"/>
                  </a:cubicBezTo>
                  <a:cubicBezTo>
                    <a:pt x="686182" y="216710"/>
                    <a:pt x="657088" y="228760"/>
                    <a:pt x="626753" y="228760"/>
                  </a:cubicBezTo>
                  <a:lnTo>
                    <a:pt x="114380" y="228760"/>
                  </a:lnTo>
                  <a:cubicBezTo>
                    <a:pt x="84045" y="228760"/>
                    <a:pt x="54952" y="216710"/>
                    <a:pt x="33501" y="195259"/>
                  </a:cubicBezTo>
                  <a:cubicBezTo>
                    <a:pt x="12051" y="173809"/>
                    <a:pt x="0" y="144716"/>
                    <a:pt x="0" y="114380"/>
                  </a:cubicBezTo>
                  <a:lnTo>
                    <a:pt x="0" y="114380"/>
                  </a:lnTo>
                  <a:cubicBezTo>
                    <a:pt x="0" y="84045"/>
                    <a:pt x="12051" y="54952"/>
                    <a:pt x="33501" y="33501"/>
                  </a:cubicBezTo>
                  <a:cubicBezTo>
                    <a:pt x="54952" y="12051"/>
                    <a:pt x="84045" y="0"/>
                    <a:pt x="114380" y="0"/>
                  </a:cubicBezTo>
                  <a:close/>
                </a:path>
              </a:pathLst>
            </a:custGeom>
            <a:solidFill>
              <a:srgbClr val="9FBAF1"/>
            </a:solidFill>
            <a:ln w="28575" cap="rnd">
              <a:solidFill>
                <a:srgbClr val="293960"/>
              </a:solidFill>
              <a:prstDash val="solid"/>
              <a:round/>
            </a:ln>
          </p:spPr>
        </p:sp>
        <p:sp>
          <p:nvSpPr>
            <p:cNvPr name="TextBox 14" id="14"/>
            <p:cNvSpPr txBox="true"/>
            <p:nvPr/>
          </p:nvSpPr>
          <p:spPr>
            <a:xfrm>
              <a:off x="0" y="-38100"/>
              <a:ext cx="741133" cy="266860"/>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1028700" y="2099310"/>
            <a:ext cx="13560872" cy="3613530"/>
          </a:xfrm>
          <a:prstGeom prst="rect">
            <a:avLst/>
          </a:prstGeom>
        </p:spPr>
        <p:txBody>
          <a:bodyPr anchor="t" rtlCol="false" tIns="0" lIns="0" bIns="0" rIns="0">
            <a:spAutoFit/>
          </a:bodyPr>
          <a:lstStyle/>
          <a:p>
            <a:pPr algn="ctr">
              <a:lnSpc>
                <a:spcPts val="9511"/>
              </a:lnSpc>
            </a:pPr>
            <a:r>
              <a:rPr lang="en-US" b="true" sz="8199" spc="-24">
                <a:solidFill>
                  <a:srgbClr val="293960"/>
                </a:solidFill>
                <a:latin typeface="Montserrat Ultra-Bold"/>
                <a:ea typeface="Montserrat Ultra-Bold"/>
                <a:cs typeface="Montserrat Ultra-Bold"/>
                <a:sym typeface="Montserrat Ultra-Bold"/>
              </a:rPr>
              <a:t>Implementasi Vigenère Cipher pada Bahasa Pemrograman python</a:t>
            </a:r>
          </a:p>
        </p:txBody>
      </p:sp>
      <p:sp>
        <p:nvSpPr>
          <p:cNvPr name="TextBox 16" id="16"/>
          <p:cNvSpPr txBox="true"/>
          <p:nvPr/>
        </p:nvSpPr>
        <p:spPr>
          <a:xfrm rot="0">
            <a:off x="1028700" y="1073123"/>
            <a:ext cx="2813990" cy="326898"/>
          </a:xfrm>
          <a:prstGeom prst="rect">
            <a:avLst/>
          </a:prstGeom>
        </p:spPr>
        <p:txBody>
          <a:bodyPr anchor="t" rtlCol="false" tIns="0" lIns="0" bIns="0" rIns="0">
            <a:spAutoFit/>
          </a:bodyPr>
          <a:lstStyle/>
          <a:p>
            <a:pPr algn="ctr">
              <a:lnSpc>
                <a:spcPts val="2435"/>
              </a:lnSpc>
            </a:pPr>
            <a:r>
              <a:rPr lang="en-US" sz="2799" spc="-251">
                <a:solidFill>
                  <a:srgbClr val="293960"/>
                </a:solidFill>
                <a:latin typeface="Montserrat"/>
                <a:ea typeface="Montserrat"/>
                <a:cs typeface="Montserrat"/>
                <a:sym typeface="Montserrat"/>
              </a:rPr>
              <a:t>year 2025</a:t>
            </a:r>
          </a:p>
        </p:txBody>
      </p:sp>
      <p:sp>
        <p:nvSpPr>
          <p:cNvPr name="TextBox 17" id="17"/>
          <p:cNvSpPr txBox="true"/>
          <p:nvPr/>
        </p:nvSpPr>
        <p:spPr>
          <a:xfrm rot="0">
            <a:off x="5253023" y="920723"/>
            <a:ext cx="3648521" cy="514350"/>
          </a:xfrm>
          <a:prstGeom prst="rect">
            <a:avLst/>
          </a:prstGeom>
        </p:spPr>
        <p:txBody>
          <a:bodyPr anchor="t" rtlCol="false" tIns="0" lIns="0" bIns="0" rIns="0">
            <a:spAutoFit/>
          </a:bodyPr>
          <a:lstStyle/>
          <a:p>
            <a:pPr algn="ctr">
              <a:lnSpc>
                <a:spcPts val="4200"/>
              </a:lnSpc>
              <a:spcBef>
                <a:spcPct val="0"/>
              </a:spcBef>
            </a:pPr>
            <a:r>
              <a:rPr lang="en-US" sz="3000" spc="-270">
                <a:solidFill>
                  <a:srgbClr val="293960"/>
                </a:solidFill>
                <a:latin typeface="Montserrat"/>
                <a:ea typeface="Montserrat"/>
                <a:cs typeface="Montserrat"/>
                <a:sym typeface="Montserrat"/>
              </a:rPr>
              <a:t>Mata Kuliah Kriptografi</a:t>
            </a:r>
          </a:p>
        </p:txBody>
      </p:sp>
      <p:sp>
        <p:nvSpPr>
          <p:cNvPr name="TextBox 18" id="18"/>
          <p:cNvSpPr txBox="true"/>
          <p:nvPr/>
        </p:nvSpPr>
        <p:spPr>
          <a:xfrm rot="0">
            <a:off x="4086755" y="6331965"/>
            <a:ext cx="10114489" cy="901446"/>
          </a:xfrm>
          <a:prstGeom prst="rect">
            <a:avLst/>
          </a:prstGeom>
        </p:spPr>
        <p:txBody>
          <a:bodyPr anchor="t" rtlCol="false" tIns="0" lIns="0" bIns="0" rIns="0">
            <a:spAutoFit/>
          </a:bodyPr>
          <a:lstStyle/>
          <a:p>
            <a:pPr algn="ctr">
              <a:lnSpc>
                <a:spcPts val="3611"/>
              </a:lnSpc>
            </a:pPr>
            <a:r>
              <a:rPr lang="en-US" b="true" sz="2799" spc="277">
                <a:solidFill>
                  <a:srgbClr val="293960"/>
                </a:solidFill>
                <a:latin typeface="Montserrat Bold"/>
                <a:ea typeface="Montserrat Bold"/>
                <a:cs typeface="Montserrat Bold"/>
                <a:sym typeface="Montserrat Bold"/>
              </a:rPr>
              <a:t>Dosen Pengampu: </a:t>
            </a:r>
          </a:p>
          <a:p>
            <a:pPr algn="ctr">
              <a:lnSpc>
                <a:spcPts val="3611"/>
              </a:lnSpc>
            </a:pPr>
            <a:r>
              <a:rPr lang="en-US" b="true" sz="2799" spc="277">
                <a:solidFill>
                  <a:srgbClr val="293960"/>
                </a:solidFill>
                <a:latin typeface="Montserrat Bold"/>
                <a:ea typeface="Montserrat Bold"/>
                <a:cs typeface="Montserrat Bold"/>
                <a:sym typeface="Montserrat Bold"/>
              </a:rPr>
              <a:t>Saiful Nur Budiman, S.Kom,M.Kom</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EFEFB"/>
        </a:solidFill>
      </p:bgPr>
    </p:bg>
    <p:spTree>
      <p:nvGrpSpPr>
        <p:cNvPr id="1" name=""/>
        <p:cNvGrpSpPr/>
        <p:nvPr/>
      </p:nvGrpSpPr>
      <p:grpSpPr>
        <a:xfrm>
          <a:off x="0" y="0"/>
          <a:ext cx="0" cy="0"/>
          <a:chOff x="0" y="0"/>
          <a:chExt cx="0" cy="0"/>
        </a:xfrm>
      </p:grpSpPr>
      <p:sp>
        <p:nvSpPr>
          <p:cNvPr name="Freeform 2" id="2"/>
          <p:cNvSpPr/>
          <p:nvPr/>
        </p:nvSpPr>
        <p:spPr>
          <a:xfrm flipH="false" flipV="false" rot="0">
            <a:off x="-376925" y="-5532883"/>
            <a:ext cx="11065766" cy="11065766"/>
          </a:xfrm>
          <a:custGeom>
            <a:avLst/>
            <a:gdLst/>
            <a:ahLst/>
            <a:cxnLst/>
            <a:rect r="r" b="b" t="t" l="l"/>
            <a:pathLst>
              <a:path h="11065766" w="11065766">
                <a:moveTo>
                  <a:pt x="0" y="0"/>
                </a:moveTo>
                <a:lnTo>
                  <a:pt x="11065766" y="0"/>
                </a:lnTo>
                <a:lnTo>
                  <a:pt x="11065766" y="11065766"/>
                </a:lnTo>
                <a:lnTo>
                  <a:pt x="0" y="11065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60439" y="7003632"/>
            <a:ext cx="11065766" cy="11065766"/>
          </a:xfrm>
          <a:custGeom>
            <a:avLst/>
            <a:gdLst/>
            <a:ahLst/>
            <a:cxnLst/>
            <a:rect r="r" b="b" t="t" l="l"/>
            <a:pathLst>
              <a:path h="11065766" w="11065766">
                <a:moveTo>
                  <a:pt x="0" y="0"/>
                </a:moveTo>
                <a:lnTo>
                  <a:pt x="11065766" y="0"/>
                </a:lnTo>
                <a:lnTo>
                  <a:pt x="11065766" y="11065766"/>
                </a:lnTo>
                <a:lnTo>
                  <a:pt x="0" y="11065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294072">
            <a:off x="2849319" y="-2019238"/>
            <a:ext cx="4613277" cy="4755956"/>
          </a:xfrm>
          <a:custGeom>
            <a:avLst/>
            <a:gdLst/>
            <a:ahLst/>
            <a:cxnLst/>
            <a:rect r="r" b="b" t="t" l="l"/>
            <a:pathLst>
              <a:path h="4755956" w="4613277">
                <a:moveTo>
                  <a:pt x="0" y="0"/>
                </a:moveTo>
                <a:lnTo>
                  <a:pt x="4613277" y="0"/>
                </a:lnTo>
                <a:lnTo>
                  <a:pt x="4613277" y="4755955"/>
                </a:lnTo>
                <a:lnTo>
                  <a:pt x="0" y="47559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028700" y="8682678"/>
            <a:ext cx="1162872" cy="575622"/>
          </a:xfrm>
          <a:custGeom>
            <a:avLst/>
            <a:gdLst/>
            <a:ahLst/>
            <a:cxnLst/>
            <a:rect r="r" b="b" t="t" l="l"/>
            <a:pathLst>
              <a:path h="575622" w="1162872">
                <a:moveTo>
                  <a:pt x="0" y="0"/>
                </a:moveTo>
                <a:lnTo>
                  <a:pt x="1162872" y="0"/>
                </a:lnTo>
                <a:lnTo>
                  <a:pt x="1162872" y="575622"/>
                </a:lnTo>
                <a:lnTo>
                  <a:pt x="0" y="5756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8476002" y="2380589"/>
            <a:ext cx="9382954" cy="5525821"/>
          </a:xfrm>
          <a:custGeom>
            <a:avLst/>
            <a:gdLst/>
            <a:ahLst/>
            <a:cxnLst/>
            <a:rect r="r" b="b" t="t" l="l"/>
            <a:pathLst>
              <a:path h="5525821" w="9382954">
                <a:moveTo>
                  <a:pt x="0" y="0"/>
                </a:moveTo>
                <a:lnTo>
                  <a:pt x="9382954" y="0"/>
                </a:lnTo>
                <a:lnTo>
                  <a:pt x="9382954" y="5525822"/>
                </a:lnTo>
                <a:lnTo>
                  <a:pt x="0" y="5525822"/>
                </a:lnTo>
                <a:lnTo>
                  <a:pt x="0" y="0"/>
                </a:lnTo>
                <a:close/>
              </a:path>
            </a:pathLst>
          </a:custGeom>
          <a:blipFill>
            <a:blip r:embed="rId8"/>
            <a:stretch>
              <a:fillRect l="0" t="0" r="0" b="0"/>
            </a:stretch>
          </a:blipFill>
        </p:spPr>
      </p:sp>
      <p:sp>
        <p:nvSpPr>
          <p:cNvPr name="TextBox 7" id="7"/>
          <p:cNvSpPr txBox="true"/>
          <p:nvPr/>
        </p:nvSpPr>
        <p:spPr>
          <a:xfrm rot="0">
            <a:off x="1028700" y="3971163"/>
            <a:ext cx="6817346" cy="3630642"/>
          </a:xfrm>
          <a:prstGeom prst="rect">
            <a:avLst/>
          </a:prstGeom>
        </p:spPr>
        <p:txBody>
          <a:bodyPr anchor="t" rtlCol="false" tIns="0" lIns="0" bIns="0" rIns="0">
            <a:spAutoFit/>
          </a:bodyPr>
          <a:lstStyle/>
          <a:p>
            <a:pPr algn="l">
              <a:lnSpc>
                <a:spcPts val="4125"/>
              </a:lnSpc>
            </a:pPr>
            <a:r>
              <a:rPr lang="en-US" sz="2946" spc="-265">
                <a:solidFill>
                  <a:srgbClr val="293960"/>
                </a:solidFill>
                <a:latin typeface="Montserrat"/>
                <a:ea typeface="Montserrat"/>
                <a:cs typeface="Montserrat"/>
                <a:sym typeface="Montserrat"/>
              </a:rPr>
              <a:t>Menu Deskripsi Teks digunakan untuk menguraikan teks sandi (ciphertext) menjadi teks asli (plaintext) menggunakan algoritma Vigenere Cipher. Pengguna cukup memasukkan teks sandi dan kunci (key), lalu hasil dekripsi akan ditampilkan di layar.</a:t>
            </a:r>
          </a:p>
        </p:txBody>
      </p:sp>
      <p:sp>
        <p:nvSpPr>
          <p:cNvPr name="TextBox 8" id="8"/>
          <p:cNvSpPr txBox="true"/>
          <p:nvPr/>
        </p:nvSpPr>
        <p:spPr>
          <a:xfrm rot="0">
            <a:off x="7657331" y="923925"/>
            <a:ext cx="7220807" cy="969645"/>
          </a:xfrm>
          <a:prstGeom prst="rect">
            <a:avLst/>
          </a:prstGeom>
        </p:spPr>
        <p:txBody>
          <a:bodyPr anchor="t" rtlCol="false" tIns="0" lIns="0" bIns="0" rIns="0">
            <a:spAutoFit/>
          </a:bodyPr>
          <a:lstStyle/>
          <a:p>
            <a:pPr algn="l">
              <a:lnSpc>
                <a:spcPts val="7980"/>
              </a:lnSpc>
            </a:pPr>
            <a:r>
              <a:rPr lang="en-US" sz="5700" spc="-148" b="true">
                <a:solidFill>
                  <a:srgbClr val="293960"/>
                </a:solidFill>
                <a:latin typeface="Montserrat Bold"/>
                <a:ea typeface="Montserrat Bold"/>
                <a:cs typeface="Montserrat Bold"/>
                <a:sym typeface="Montserrat Bold"/>
              </a:rPr>
              <a:t>Proses Dekripsi</a:t>
            </a:r>
          </a:p>
        </p:txBody>
      </p:sp>
      <p:grpSp>
        <p:nvGrpSpPr>
          <p:cNvPr name="Group 9" id="9"/>
          <p:cNvGrpSpPr/>
          <p:nvPr/>
        </p:nvGrpSpPr>
        <p:grpSpPr>
          <a:xfrm rot="0">
            <a:off x="13292119" y="9046817"/>
            <a:ext cx="3967181" cy="1163872"/>
            <a:chOff x="0" y="0"/>
            <a:chExt cx="5289574" cy="1551829"/>
          </a:xfrm>
        </p:grpSpPr>
        <p:grpSp>
          <p:nvGrpSpPr>
            <p:cNvPr name="Group 10" id="10"/>
            <p:cNvGrpSpPr/>
            <p:nvPr/>
          </p:nvGrpSpPr>
          <p:grpSpPr>
            <a:xfrm rot="0">
              <a:off x="0" y="0"/>
              <a:ext cx="5107115" cy="1118152"/>
              <a:chOff x="0" y="0"/>
              <a:chExt cx="1044854" cy="228760"/>
            </a:xfrm>
          </p:grpSpPr>
          <p:sp>
            <p:nvSpPr>
              <p:cNvPr name="Freeform 11" id="11"/>
              <p:cNvSpPr/>
              <p:nvPr/>
            </p:nvSpPr>
            <p:spPr>
              <a:xfrm flipH="false" flipV="false" rot="0">
                <a:off x="0" y="0"/>
                <a:ext cx="1044854" cy="228760"/>
              </a:xfrm>
              <a:custGeom>
                <a:avLst/>
                <a:gdLst/>
                <a:ahLst/>
                <a:cxnLst/>
                <a:rect r="r" b="b" t="t" l="l"/>
                <a:pathLst>
                  <a:path h="228760" w="1044854">
                    <a:moveTo>
                      <a:pt x="114380" y="0"/>
                    </a:moveTo>
                    <a:lnTo>
                      <a:pt x="930474" y="0"/>
                    </a:lnTo>
                    <a:cubicBezTo>
                      <a:pt x="960809" y="0"/>
                      <a:pt x="989902" y="12051"/>
                      <a:pt x="1011353" y="33501"/>
                    </a:cubicBezTo>
                    <a:cubicBezTo>
                      <a:pt x="1032803" y="54952"/>
                      <a:pt x="1044854" y="84045"/>
                      <a:pt x="1044854" y="114380"/>
                    </a:cubicBezTo>
                    <a:lnTo>
                      <a:pt x="1044854" y="114380"/>
                    </a:lnTo>
                    <a:cubicBezTo>
                      <a:pt x="1044854" y="144716"/>
                      <a:pt x="1032803" y="173809"/>
                      <a:pt x="1011353" y="195259"/>
                    </a:cubicBezTo>
                    <a:cubicBezTo>
                      <a:pt x="989902" y="216710"/>
                      <a:pt x="960809" y="228760"/>
                      <a:pt x="930474" y="228760"/>
                    </a:cubicBezTo>
                    <a:lnTo>
                      <a:pt x="114380" y="228760"/>
                    </a:lnTo>
                    <a:cubicBezTo>
                      <a:pt x="84045" y="228760"/>
                      <a:pt x="54952" y="216710"/>
                      <a:pt x="33501" y="195259"/>
                    </a:cubicBezTo>
                    <a:cubicBezTo>
                      <a:pt x="12051" y="173809"/>
                      <a:pt x="0" y="144716"/>
                      <a:pt x="0" y="114380"/>
                    </a:cubicBezTo>
                    <a:lnTo>
                      <a:pt x="0" y="114380"/>
                    </a:lnTo>
                    <a:cubicBezTo>
                      <a:pt x="0" y="84045"/>
                      <a:pt x="12051" y="54952"/>
                      <a:pt x="33501" y="33501"/>
                    </a:cubicBezTo>
                    <a:cubicBezTo>
                      <a:pt x="54952" y="12051"/>
                      <a:pt x="84045" y="0"/>
                      <a:pt x="114380" y="0"/>
                    </a:cubicBezTo>
                    <a:close/>
                  </a:path>
                </a:pathLst>
              </a:custGeom>
              <a:solidFill>
                <a:srgbClr val="EAF3B2"/>
              </a:solidFill>
              <a:ln w="28575" cap="rnd">
                <a:solidFill>
                  <a:srgbClr val="293960"/>
                </a:solidFill>
                <a:prstDash val="solid"/>
                <a:round/>
              </a:ln>
            </p:spPr>
          </p:sp>
          <p:sp>
            <p:nvSpPr>
              <p:cNvPr name="TextBox 12" id="12"/>
              <p:cNvSpPr txBox="true"/>
              <p:nvPr/>
            </p:nvSpPr>
            <p:spPr>
              <a:xfrm>
                <a:off x="0" y="-38100"/>
                <a:ext cx="1044854" cy="266860"/>
              </a:xfrm>
              <a:prstGeom prst="rect">
                <a:avLst/>
              </a:prstGeom>
            </p:spPr>
            <p:txBody>
              <a:bodyPr anchor="ctr" rtlCol="false" tIns="50800" lIns="50800" bIns="50800" rIns="50800"/>
              <a:lstStyle/>
              <a:p>
                <a:pPr algn="ctr">
                  <a:lnSpc>
                    <a:spcPts val="2659"/>
                  </a:lnSpc>
                  <a:spcBef>
                    <a:spcPct val="0"/>
                  </a:spcBef>
                </a:pPr>
              </a:p>
            </p:txBody>
          </p:sp>
        </p:grpSp>
        <p:sp>
          <p:nvSpPr>
            <p:cNvPr name="Freeform 13" id="13"/>
            <p:cNvSpPr/>
            <p:nvPr/>
          </p:nvSpPr>
          <p:spPr>
            <a:xfrm flipH="false" flipV="false" rot="0">
              <a:off x="4731463" y="764370"/>
              <a:ext cx="558111" cy="787458"/>
            </a:xfrm>
            <a:custGeom>
              <a:avLst/>
              <a:gdLst/>
              <a:ahLst/>
              <a:cxnLst/>
              <a:rect r="r" b="b" t="t" l="l"/>
              <a:pathLst>
                <a:path h="787458" w="558111">
                  <a:moveTo>
                    <a:pt x="0" y="0"/>
                  </a:moveTo>
                  <a:lnTo>
                    <a:pt x="558111" y="0"/>
                  </a:lnTo>
                  <a:lnTo>
                    <a:pt x="558111" y="787459"/>
                  </a:lnTo>
                  <a:lnTo>
                    <a:pt x="0" y="787459"/>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4" id="14"/>
            <p:cNvSpPr txBox="true"/>
            <p:nvPr/>
          </p:nvSpPr>
          <p:spPr>
            <a:xfrm rot="0">
              <a:off x="0" y="373077"/>
              <a:ext cx="5107115" cy="457628"/>
            </a:xfrm>
            <a:prstGeom prst="rect">
              <a:avLst/>
            </a:prstGeom>
          </p:spPr>
          <p:txBody>
            <a:bodyPr anchor="t" rtlCol="false" tIns="0" lIns="0" bIns="0" rIns="0">
              <a:spAutoFit/>
            </a:bodyPr>
            <a:lstStyle/>
            <a:p>
              <a:pPr algn="ctr">
                <a:lnSpc>
                  <a:spcPts val="2351"/>
                </a:lnSpc>
              </a:pPr>
              <a:r>
                <a:rPr lang="en-US" sz="2703" spc="-243">
                  <a:solidFill>
                    <a:srgbClr val="293960"/>
                  </a:solidFill>
                  <a:latin typeface="Montserrat"/>
                  <a:ea typeface="Montserrat"/>
                  <a:cs typeface="Montserrat"/>
                  <a:sym typeface="Montserrat"/>
                </a:rPr>
                <a:t>by.Kelompok 3</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293960"/>
        </a:solidFill>
      </p:bgPr>
    </p:bg>
    <p:spTree>
      <p:nvGrpSpPr>
        <p:cNvPr id="1" name=""/>
        <p:cNvGrpSpPr/>
        <p:nvPr/>
      </p:nvGrpSpPr>
      <p:grpSpPr>
        <a:xfrm>
          <a:off x="0" y="0"/>
          <a:ext cx="0" cy="0"/>
          <a:chOff x="0" y="0"/>
          <a:chExt cx="0" cy="0"/>
        </a:xfrm>
      </p:grpSpPr>
      <p:sp>
        <p:nvSpPr>
          <p:cNvPr name="Freeform 2" id="2"/>
          <p:cNvSpPr/>
          <p:nvPr/>
        </p:nvSpPr>
        <p:spPr>
          <a:xfrm flipH="false" flipV="false" rot="0">
            <a:off x="170084" y="-2007320"/>
            <a:ext cx="5691227" cy="5698350"/>
          </a:xfrm>
          <a:custGeom>
            <a:avLst/>
            <a:gdLst/>
            <a:ahLst/>
            <a:cxnLst/>
            <a:rect r="r" b="b" t="t" l="l"/>
            <a:pathLst>
              <a:path h="5698350" w="5691227">
                <a:moveTo>
                  <a:pt x="0" y="0"/>
                </a:moveTo>
                <a:lnTo>
                  <a:pt x="5691227" y="0"/>
                </a:lnTo>
                <a:lnTo>
                  <a:pt x="5691227" y="5698350"/>
                </a:lnTo>
                <a:lnTo>
                  <a:pt x="0" y="5698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9988910" y="-3783384"/>
            <a:ext cx="11923201" cy="11923201"/>
          </a:xfrm>
          <a:custGeom>
            <a:avLst/>
            <a:gdLst/>
            <a:ahLst/>
            <a:cxnLst/>
            <a:rect r="r" b="b" t="t" l="l"/>
            <a:pathLst>
              <a:path h="11923201" w="11923201">
                <a:moveTo>
                  <a:pt x="0" y="0"/>
                </a:moveTo>
                <a:lnTo>
                  <a:pt x="11923202" y="0"/>
                </a:lnTo>
                <a:lnTo>
                  <a:pt x="11923202" y="11923201"/>
                </a:lnTo>
                <a:lnTo>
                  <a:pt x="0" y="11923201"/>
                </a:lnTo>
                <a:lnTo>
                  <a:pt x="0" y="0"/>
                </a:lnTo>
                <a:close/>
              </a:path>
            </a:pathLst>
          </a:custGeom>
          <a:blipFill>
            <a:blip r:embed="rId4">
              <a:alphaModFix amt="76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174733" y="6788210"/>
            <a:ext cx="11065766" cy="11065766"/>
          </a:xfrm>
          <a:custGeom>
            <a:avLst/>
            <a:gdLst/>
            <a:ahLst/>
            <a:cxnLst/>
            <a:rect r="r" b="b" t="t" l="l"/>
            <a:pathLst>
              <a:path h="11065766" w="11065766">
                <a:moveTo>
                  <a:pt x="0" y="0"/>
                </a:moveTo>
                <a:lnTo>
                  <a:pt x="11065766" y="0"/>
                </a:lnTo>
                <a:lnTo>
                  <a:pt x="11065766" y="11065766"/>
                </a:lnTo>
                <a:lnTo>
                  <a:pt x="0" y="1106576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523838" y="4695971"/>
            <a:ext cx="1009724" cy="499813"/>
          </a:xfrm>
          <a:custGeom>
            <a:avLst/>
            <a:gdLst/>
            <a:ahLst/>
            <a:cxnLst/>
            <a:rect r="r" b="b" t="t" l="l"/>
            <a:pathLst>
              <a:path h="499813" w="1009724">
                <a:moveTo>
                  <a:pt x="0" y="0"/>
                </a:moveTo>
                <a:lnTo>
                  <a:pt x="1009724" y="0"/>
                </a:lnTo>
                <a:lnTo>
                  <a:pt x="1009724" y="499814"/>
                </a:lnTo>
                <a:lnTo>
                  <a:pt x="0" y="4998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6" id="6"/>
          <p:cNvSpPr txBox="true"/>
          <p:nvPr/>
        </p:nvSpPr>
        <p:spPr>
          <a:xfrm rot="0">
            <a:off x="1028700" y="5537895"/>
            <a:ext cx="6606874" cy="2453005"/>
          </a:xfrm>
          <a:prstGeom prst="rect">
            <a:avLst/>
          </a:prstGeom>
        </p:spPr>
        <p:txBody>
          <a:bodyPr anchor="t" rtlCol="false" tIns="0" lIns="0" bIns="0" rIns="0">
            <a:spAutoFit/>
          </a:bodyPr>
          <a:lstStyle/>
          <a:p>
            <a:pPr algn="l">
              <a:lnSpc>
                <a:spcPts val="3919"/>
              </a:lnSpc>
            </a:pPr>
            <a:r>
              <a:rPr lang="en-US" sz="2799" spc="-8">
                <a:solidFill>
                  <a:srgbClr val="EBF5B2"/>
                </a:solidFill>
                <a:latin typeface="Montserrat"/>
                <a:ea typeface="Montserrat"/>
                <a:cs typeface="Montserrat"/>
                <a:sym typeface="Montserrat"/>
              </a:rPr>
              <a:t> Menu Keluar berfungsi untuk keluar dari program. Saat menu ini dipilih, program akan berhenti berjalan dan menampilkan pesan “Terima kasih telah menggunakan program ini.”  </a:t>
            </a:r>
          </a:p>
        </p:txBody>
      </p:sp>
      <p:sp>
        <p:nvSpPr>
          <p:cNvPr name="Freeform 7" id="7"/>
          <p:cNvSpPr/>
          <p:nvPr/>
        </p:nvSpPr>
        <p:spPr>
          <a:xfrm flipH="false" flipV="false" rot="0">
            <a:off x="10652426" y="5335614"/>
            <a:ext cx="1009724" cy="499813"/>
          </a:xfrm>
          <a:custGeom>
            <a:avLst/>
            <a:gdLst/>
            <a:ahLst/>
            <a:cxnLst/>
            <a:rect r="r" b="b" t="t" l="l"/>
            <a:pathLst>
              <a:path h="499813" w="1009724">
                <a:moveTo>
                  <a:pt x="0" y="0"/>
                </a:moveTo>
                <a:lnTo>
                  <a:pt x="1009724" y="0"/>
                </a:lnTo>
                <a:lnTo>
                  <a:pt x="1009724" y="499813"/>
                </a:lnTo>
                <a:lnTo>
                  <a:pt x="0" y="49981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0">
            <a:off x="8393080" y="2178216"/>
            <a:ext cx="9314614" cy="5035510"/>
          </a:xfrm>
          <a:custGeom>
            <a:avLst/>
            <a:gdLst/>
            <a:ahLst/>
            <a:cxnLst/>
            <a:rect r="r" b="b" t="t" l="l"/>
            <a:pathLst>
              <a:path h="5035510" w="9314614">
                <a:moveTo>
                  <a:pt x="0" y="0"/>
                </a:moveTo>
                <a:lnTo>
                  <a:pt x="9314614" y="0"/>
                </a:lnTo>
                <a:lnTo>
                  <a:pt x="9314614" y="5035511"/>
                </a:lnTo>
                <a:lnTo>
                  <a:pt x="0" y="5035511"/>
                </a:lnTo>
                <a:lnTo>
                  <a:pt x="0" y="0"/>
                </a:lnTo>
                <a:close/>
              </a:path>
            </a:pathLst>
          </a:custGeom>
          <a:blipFill>
            <a:blip r:embed="rId12"/>
            <a:stretch>
              <a:fillRect l="-1405" t="-2716" r="-784" b="-2917"/>
            </a:stretch>
          </a:blipFill>
        </p:spPr>
      </p:sp>
      <p:sp>
        <p:nvSpPr>
          <p:cNvPr name="TextBox 9" id="9"/>
          <p:cNvSpPr txBox="true"/>
          <p:nvPr/>
        </p:nvSpPr>
        <p:spPr>
          <a:xfrm rot="0">
            <a:off x="6353183" y="1126021"/>
            <a:ext cx="7075699" cy="1052195"/>
          </a:xfrm>
          <a:prstGeom prst="rect">
            <a:avLst/>
          </a:prstGeom>
        </p:spPr>
        <p:txBody>
          <a:bodyPr anchor="t" rtlCol="false" tIns="0" lIns="0" bIns="0" rIns="0">
            <a:spAutoFit/>
          </a:bodyPr>
          <a:lstStyle/>
          <a:p>
            <a:pPr algn="l">
              <a:lnSpc>
                <a:spcPts val="8680"/>
              </a:lnSpc>
            </a:pPr>
            <a:r>
              <a:rPr lang="en-US" b="true" sz="6200" spc="285">
                <a:solidFill>
                  <a:srgbClr val="EBF5B2"/>
                </a:solidFill>
                <a:latin typeface="Montserrat Bold"/>
                <a:ea typeface="Montserrat Bold"/>
                <a:cs typeface="Montserrat Bold"/>
                <a:sym typeface="Montserrat Bold"/>
              </a:rPr>
              <a:t>Proses Keluar</a:t>
            </a:r>
          </a:p>
        </p:txBody>
      </p:sp>
      <p:grpSp>
        <p:nvGrpSpPr>
          <p:cNvPr name="Group 10" id="10"/>
          <p:cNvGrpSpPr/>
          <p:nvPr/>
        </p:nvGrpSpPr>
        <p:grpSpPr>
          <a:xfrm rot="0">
            <a:off x="13715556" y="8684262"/>
            <a:ext cx="3543744" cy="796119"/>
            <a:chOff x="0" y="0"/>
            <a:chExt cx="933332" cy="209678"/>
          </a:xfrm>
        </p:grpSpPr>
        <p:sp>
          <p:nvSpPr>
            <p:cNvPr name="Freeform 11" id="11"/>
            <p:cNvSpPr/>
            <p:nvPr/>
          </p:nvSpPr>
          <p:spPr>
            <a:xfrm flipH="false" flipV="false" rot="0">
              <a:off x="0" y="0"/>
              <a:ext cx="933332" cy="209678"/>
            </a:xfrm>
            <a:custGeom>
              <a:avLst/>
              <a:gdLst/>
              <a:ahLst/>
              <a:cxnLst/>
              <a:rect r="r" b="b" t="t" l="l"/>
              <a:pathLst>
                <a:path h="209678" w="933332">
                  <a:moveTo>
                    <a:pt x="104839" y="0"/>
                  </a:moveTo>
                  <a:lnTo>
                    <a:pt x="828493" y="0"/>
                  </a:lnTo>
                  <a:cubicBezTo>
                    <a:pt x="856298" y="0"/>
                    <a:pt x="882964" y="11045"/>
                    <a:pt x="902625" y="30707"/>
                  </a:cubicBezTo>
                  <a:cubicBezTo>
                    <a:pt x="922286" y="50368"/>
                    <a:pt x="933332" y="77034"/>
                    <a:pt x="933332" y="104839"/>
                  </a:cubicBezTo>
                  <a:lnTo>
                    <a:pt x="933332" y="104839"/>
                  </a:lnTo>
                  <a:cubicBezTo>
                    <a:pt x="933332" y="162740"/>
                    <a:pt x="886394" y="209678"/>
                    <a:pt x="828493" y="209678"/>
                  </a:cubicBezTo>
                  <a:lnTo>
                    <a:pt x="104839" y="209678"/>
                  </a:lnTo>
                  <a:cubicBezTo>
                    <a:pt x="77034" y="209678"/>
                    <a:pt x="50368" y="198632"/>
                    <a:pt x="30707" y="178971"/>
                  </a:cubicBezTo>
                  <a:cubicBezTo>
                    <a:pt x="11045" y="159310"/>
                    <a:pt x="0" y="132644"/>
                    <a:pt x="0" y="104839"/>
                  </a:cubicBezTo>
                  <a:lnTo>
                    <a:pt x="0" y="104839"/>
                  </a:lnTo>
                  <a:cubicBezTo>
                    <a:pt x="0" y="77034"/>
                    <a:pt x="11045" y="50368"/>
                    <a:pt x="30707" y="30707"/>
                  </a:cubicBezTo>
                  <a:cubicBezTo>
                    <a:pt x="50368" y="11045"/>
                    <a:pt x="77034" y="0"/>
                    <a:pt x="104839" y="0"/>
                  </a:cubicBezTo>
                  <a:close/>
                </a:path>
              </a:pathLst>
            </a:custGeom>
            <a:solidFill>
              <a:srgbClr val="FEFEFB"/>
            </a:solidFill>
            <a:ln w="28575" cap="rnd">
              <a:solidFill>
                <a:srgbClr val="293960"/>
              </a:solidFill>
              <a:prstDash val="solid"/>
              <a:round/>
            </a:ln>
          </p:spPr>
        </p:sp>
        <p:sp>
          <p:nvSpPr>
            <p:cNvPr name="TextBox 12" id="12"/>
            <p:cNvSpPr txBox="true"/>
            <p:nvPr/>
          </p:nvSpPr>
          <p:spPr>
            <a:xfrm>
              <a:off x="0" y="-38100"/>
              <a:ext cx="933332" cy="247778"/>
            </a:xfrm>
            <a:prstGeom prst="rect">
              <a:avLst/>
            </a:prstGeom>
          </p:spPr>
          <p:txBody>
            <a:bodyPr anchor="ctr" rtlCol="false" tIns="50800" lIns="50800" bIns="50800" rIns="50800"/>
            <a:lstStyle/>
            <a:p>
              <a:pPr algn="ctr">
                <a:lnSpc>
                  <a:spcPts val="2659"/>
                </a:lnSpc>
                <a:spcBef>
                  <a:spcPct val="0"/>
                </a:spcBef>
              </a:pPr>
            </a:p>
          </p:txBody>
        </p:sp>
      </p:grpSp>
      <p:sp>
        <p:nvSpPr>
          <p:cNvPr name="TextBox 13" id="13"/>
          <p:cNvSpPr txBox="true"/>
          <p:nvPr/>
        </p:nvSpPr>
        <p:spPr>
          <a:xfrm rot="0">
            <a:off x="13715556" y="8966534"/>
            <a:ext cx="3543744" cy="326824"/>
          </a:xfrm>
          <a:prstGeom prst="rect">
            <a:avLst/>
          </a:prstGeom>
        </p:spPr>
        <p:txBody>
          <a:bodyPr anchor="t" rtlCol="false" tIns="0" lIns="0" bIns="0" rIns="0">
            <a:spAutoFit/>
          </a:bodyPr>
          <a:lstStyle/>
          <a:p>
            <a:pPr algn="ctr">
              <a:lnSpc>
                <a:spcPts val="2436"/>
              </a:lnSpc>
            </a:pPr>
            <a:r>
              <a:rPr lang="en-US" sz="2800" spc="-252">
                <a:solidFill>
                  <a:srgbClr val="000000"/>
                </a:solidFill>
                <a:latin typeface="Montserrat"/>
                <a:ea typeface="Montserrat"/>
                <a:cs typeface="Montserrat"/>
                <a:sym typeface="Montserrat"/>
              </a:rPr>
              <a:t>by.Kelompok 3</a:t>
            </a:r>
          </a:p>
        </p:txBody>
      </p:sp>
      <p:sp>
        <p:nvSpPr>
          <p:cNvPr name="Freeform 14" id="14"/>
          <p:cNvSpPr/>
          <p:nvPr/>
        </p:nvSpPr>
        <p:spPr>
          <a:xfrm flipH="true" flipV="false" rot="1339010">
            <a:off x="13717148" y="9185667"/>
            <a:ext cx="417758" cy="589429"/>
          </a:xfrm>
          <a:custGeom>
            <a:avLst/>
            <a:gdLst/>
            <a:ahLst/>
            <a:cxnLst/>
            <a:rect r="r" b="b" t="t" l="l"/>
            <a:pathLst>
              <a:path h="589429" w="417758">
                <a:moveTo>
                  <a:pt x="417757" y="0"/>
                </a:moveTo>
                <a:lnTo>
                  <a:pt x="0" y="0"/>
                </a:lnTo>
                <a:lnTo>
                  <a:pt x="0" y="589429"/>
                </a:lnTo>
                <a:lnTo>
                  <a:pt x="417757" y="589429"/>
                </a:lnTo>
                <a:lnTo>
                  <a:pt x="417757" y="0"/>
                </a:lnTo>
                <a:close/>
              </a:path>
            </a:pathLst>
          </a:custGeom>
          <a:blipFill>
            <a:blip r:embed="rId13">
              <a:extLst>
                <a:ext uri="{96DAC541-7B7A-43D3-8B79-37D633B846F1}">
                  <asvg:svgBlip xmlns:asvg="http://schemas.microsoft.com/office/drawing/2016/SVG/main" r:embed="rId14"/>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EAF3B2"/>
        </a:solidFill>
      </p:bgPr>
    </p:bg>
    <p:spTree>
      <p:nvGrpSpPr>
        <p:cNvPr id="1" name=""/>
        <p:cNvGrpSpPr/>
        <p:nvPr/>
      </p:nvGrpSpPr>
      <p:grpSpPr>
        <a:xfrm>
          <a:off x="0" y="0"/>
          <a:ext cx="0" cy="0"/>
          <a:chOff x="0" y="0"/>
          <a:chExt cx="0" cy="0"/>
        </a:xfrm>
      </p:grpSpPr>
      <p:sp>
        <p:nvSpPr>
          <p:cNvPr name="Freeform 2" id="2"/>
          <p:cNvSpPr/>
          <p:nvPr/>
        </p:nvSpPr>
        <p:spPr>
          <a:xfrm flipH="false" flipV="false" rot="0">
            <a:off x="-7001169" y="4425173"/>
            <a:ext cx="9666254" cy="9666254"/>
          </a:xfrm>
          <a:custGeom>
            <a:avLst/>
            <a:gdLst/>
            <a:ahLst/>
            <a:cxnLst/>
            <a:rect r="r" b="b" t="t" l="l"/>
            <a:pathLst>
              <a:path h="9666254" w="9666254">
                <a:moveTo>
                  <a:pt x="0" y="0"/>
                </a:moveTo>
                <a:lnTo>
                  <a:pt x="9666254" y="0"/>
                </a:lnTo>
                <a:lnTo>
                  <a:pt x="9666254" y="9666254"/>
                </a:lnTo>
                <a:lnTo>
                  <a:pt x="0" y="966625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725232" y="6274420"/>
            <a:ext cx="5068136" cy="5171567"/>
          </a:xfrm>
          <a:custGeom>
            <a:avLst/>
            <a:gdLst/>
            <a:ahLst/>
            <a:cxnLst/>
            <a:rect r="r" b="b" t="t" l="l"/>
            <a:pathLst>
              <a:path h="5171567" w="5068136">
                <a:moveTo>
                  <a:pt x="0" y="0"/>
                </a:moveTo>
                <a:lnTo>
                  <a:pt x="5068136" y="0"/>
                </a:lnTo>
                <a:lnTo>
                  <a:pt x="5068136" y="5171567"/>
                </a:lnTo>
                <a:lnTo>
                  <a:pt x="0" y="5171567"/>
                </a:lnTo>
                <a:lnTo>
                  <a:pt x="0" y="0"/>
                </a:lnTo>
                <a:close/>
              </a:path>
            </a:pathLst>
          </a:custGeom>
          <a:blipFill>
            <a:blip r:embed="rId4">
              <a:alphaModFix amt="30000"/>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028700" y="3150235"/>
            <a:ext cx="16230600" cy="5210175"/>
          </a:xfrm>
          <a:prstGeom prst="rect">
            <a:avLst/>
          </a:prstGeom>
        </p:spPr>
        <p:txBody>
          <a:bodyPr anchor="t" rtlCol="false" tIns="0" lIns="0" bIns="0" rIns="0">
            <a:spAutoFit/>
          </a:bodyPr>
          <a:lstStyle/>
          <a:p>
            <a:pPr algn="just">
              <a:lnSpc>
                <a:spcPts val="4199"/>
              </a:lnSpc>
            </a:pPr>
            <a:r>
              <a:rPr lang="en-US" sz="2999" spc="-8">
                <a:solidFill>
                  <a:srgbClr val="293960"/>
                </a:solidFill>
                <a:latin typeface="Montserrat"/>
                <a:ea typeface="Montserrat"/>
                <a:cs typeface="Montserrat"/>
                <a:sym typeface="Montserrat"/>
              </a:rPr>
              <a:t>Berdasa</a:t>
            </a:r>
            <a:r>
              <a:rPr lang="en-US" sz="2999" spc="-8">
                <a:solidFill>
                  <a:srgbClr val="293960"/>
                </a:solidFill>
                <a:latin typeface="Montserrat"/>
                <a:ea typeface="Montserrat"/>
                <a:cs typeface="Montserrat"/>
                <a:sym typeface="Montserrat"/>
              </a:rPr>
              <a:t>rkan pembuatan dan penerapan program Vigenere Cipher menggunakan Python, dapat disimpulkan bahwa algoritma ini mampu melakukan enkripsi dan dekripsi teks secara efektif dengan metode substitusi huruf berdasarkan kunci yang sama (kriptografi simetris). Melalui menu Enkripsi, Dekripsi, dan Keluar, pengguna dapat dengan mudah mengubah teks asli menjadi sandi maupun sebaliknya. Implementasi ini menunjukkan bahwa konsep dasar kriptografi klasik dapat diterapkan secara sederhana namun efisien dalam bahasa modern, sehingga menjadi sarana pembelajaran yang baik untuk memahami prinsip keamanan data melalui penyandian dan penguraian pesan.</a:t>
            </a:r>
          </a:p>
          <a:p>
            <a:pPr algn="just">
              <a:lnSpc>
                <a:spcPts val="4199"/>
              </a:lnSpc>
            </a:pPr>
          </a:p>
        </p:txBody>
      </p:sp>
      <p:sp>
        <p:nvSpPr>
          <p:cNvPr name="TextBox 5" id="5"/>
          <p:cNvSpPr txBox="true"/>
          <p:nvPr/>
        </p:nvSpPr>
        <p:spPr>
          <a:xfrm rot="0">
            <a:off x="1028700" y="1367535"/>
            <a:ext cx="16230600" cy="1068325"/>
          </a:xfrm>
          <a:prstGeom prst="rect">
            <a:avLst/>
          </a:prstGeom>
        </p:spPr>
        <p:txBody>
          <a:bodyPr anchor="t" rtlCol="false" tIns="0" lIns="0" bIns="0" rIns="0">
            <a:spAutoFit/>
          </a:bodyPr>
          <a:lstStyle/>
          <a:p>
            <a:pPr algn="ctr">
              <a:lnSpc>
                <a:spcPts val="7743"/>
              </a:lnSpc>
            </a:pPr>
            <a:r>
              <a:rPr lang="en-US" sz="8900" b="true">
                <a:solidFill>
                  <a:srgbClr val="293960"/>
                </a:solidFill>
                <a:latin typeface="Montserrat Bold"/>
                <a:ea typeface="Montserrat Bold"/>
                <a:cs typeface="Montserrat Bold"/>
                <a:sym typeface="Montserrat Bold"/>
              </a:rPr>
              <a:t>Kesimpulan</a:t>
            </a:r>
          </a:p>
        </p:txBody>
      </p:sp>
      <p:grpSp>
        <p:nvGrpSpPr>
          <p:cNvPr name="Group 6" id="6"/>
          <p:cNvGrpSpPr/>
          <p:nvPr/>
        </p:nvGrpSpPr>
        <p:grpSpPr>
          <a:xfrm rot="0">
            <a:off x="13242052" y="8178882"/>
            <a:ext cx="4017248" cy="1079418"/>
            <a:chOff x="0" y="0"/>
            <a:chExt cx="5356331" cy="1439224"/>
          </a:xfrm>
        </p:grpSpPr>
        <p:grpSp>
          <p:nvGrpSpPr>
            <p:cNvPr name="Group 7" id="7"/>
            <p:cNvGrpSpPr/>
            <p:nvPr/>
          </p:nvGrpSpPr>
          <p:grpSpPr>
            <a:xfrm rot="0">
              <a:off x="631339" y="0"/>
              <a:ext cx="4724991" cy="1061492"/>
              <a:chOff x="0" y="0"/>
              <a:chExt cx="933332" cy="209678"/>
            </a:xfrm>
          </p:grpSpPr>
          <p:sp>
            <p:nvSpPr>
              <p:cNvPr name="Freeform 8" id="8"/>
              <p:cNvSpPr/>
              <p:nvPr/>
            </p:nvSpPr>
            <p:spPr>
              <a:xfrm flipH="false" flipV="false" rot="0">
                <a:off x="0" y="0"/>
                <a:ext cx="933332" cy="209678"/>
              </a:xfrm>
              <a:custGeom>
                <a:avLst/>
                <a:gdLst/>
                <a:ahLst/>
                <a:cxnLst/>
                <a:rect r="r" b="b" t="t" l="l"/>
                <a:pathLst>
                  <a:path h="209678" w="933332">
                    <a:moveTo>
                      <a:pt x="104839" y="0"/>
                    </a:moveTo>
                    <a:lnTo>
                      <a:pt x="828493" y="0"/>
                    </a:lnTo>
                    <a:cubicBezTo>
                      <a:pt x="856298" y="0"/>
                      <a:pt x="882964" y="11045"/>
                      <a:pt x="902625" y="30707"/>
                    </a:cubicBezTo>
                    <a:cubicBezTo>
                      <a:pt x="922286" y="50368"/>
                      <a:pt x="933332" y="77034"/>
                      <a:pt x="933332" y="104839"/>
                    </a:cubicBezTo>
                    <a:lnTo>
                      <a:pt x="933332" y="104839"/>
                    </a:lnTo>
                    <a:cubicBezTo>
                      <a:pt x="933332" y="162740"/>
                      <a:pt x="886394" y="209678"/>
                      <a:pt x="828493" y="209678"/>
                    </a:cubicBezTo>
                    <a:lnTo>
                      <a:pt x="104839" y="209678"/>
                    </a:lnTo>
                    <a:cubicBezTo>
                      <a:pt x="77034" y="209678"/>
                      <a:pt x="50368" y="198632"/>
                      <a:pt x="30707" y="178971"/>
                    </a:cubicBezTo>
                    <a:cubicBezTo>
                      <a:pt x="11045" y="159310"/>
                      <a:pt x="0" y="132644"/>
                      <a:pt x="0" y="104839"/>
                    </a:cubicBezTo>
                    <a:lnTo>
                      <a:pt x="0" y="104839"/>
                    </a:lnTo>
                    <a:cubicBezTo>
                      <a:pt x="0" y="77034"/>
                      <a:pt x="11045" y="50368"/>
                      <a:pt x="30707" y="30707"/>
                    </a:cubicBezTo>
                    <a:cubicBezTo>
                      <a:pt x="50368" y="11045"/>
                      <a:pt x="77034" y="0"/>
                      <a:pt x="104839" y="0"/>
                    </a:cubicBezTo>
                    <a:close/>
                  </a:path>
                </a:pathLst>
              </a:custGeom>
              <a:solidFill>
                <a:srgbClr val="9FBAF1"/>
              </a:solidFill>
              <a:ln w="28575" cap="rnd">
                <a:solidFill>
                  <a:srgbClr val="293960"/>
                </a:solidFill>
                <a:prstDash val="solid"/>
                <a:round/>
              </a:ln>
            </p:spPr>
          </p:sp>
          <p:sp>
            <p:nvSpPr>
              <p:cNvPr name="TextBox 9" id="9"/>
              <p:cNvSpPr txBox="true"/>
              <p:nvPr/>
            </p:nvSpPr>
            <p:spPr>
              <a:xfrm>
                <a:off x="0" y="-38100"/>
                <a:ext cx="933332" cy="24777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631339" y="344613"/>
              <a:ext cx="4724991" cy="467516"/>
            </a:xfrm>
            <a:prstGeom prst="rect">
              <a:avLst/>
            </a:prstGeom>
          </p:spPr>
          <p:txBody>
            <a:bodyPr anchor="t" rtlCol="false" tIns="0" lIns="0" bIns="0" rIns="0">
              <a:spAutoFit/>
            </a:bodyPr>
            <a:lstStyle/>
            <a:p>
              <a:pPr algn="ctr">
                <a:lnSpc>
                  <a:spcPts val="2436"/>
                </a:lnSpc>
              </a:pPr>
              <a:r>
                <a:rPr lang="en-US" sz="2800" spc="-252">
                  <a:solidFill>
                    <a:srgbClr val="293960"/>
                  </a:solidFill>
                  <a:latin typeface="Montserrat"/>
                  <a:ea typeface="Montserrat"/>
                  <a:cs typeface="Montserrat"/>
                  <a:sym typeface="Montserrat"/>
                </a:rPr>
                <a:t>by.Kelompok 3</a:t>
              </a:r>
            </a:p>
          </p:txBody>
        </p:sp>
        <p:sp>
          <p:nvSpPr>
            <p:cNvPr name="Freeform 11" id="11"/>
            <p:cNvSpPr/>
            <p:nvPr/>
          </p:nvSpPr>
          <p:spPr>
            <a:xfrm flipH="true" flipV="false" rot="1339010">
              <a:off x="128355" y="576996"/>
              <a:ext cx="557010" cy="785905"/>
            </a:xfrm>
            <a:custGeom>
              <a:avLst/>
              <a:gdLst/>
              <a:ahLst/>
              <a:cxnLst/>
              <a:rect r="r" b="b" t="t" l="l"/>
              <a:pathLst>
                <a:path h="785905" w="557010">
                  <a:moveTo>
                    <a:pt x="557010" y="0"/>
                  </a:moveTo>
                  <a:lnTo>
                    <a:pt x="0" y="0"/>
                  </a:lnTo>
                  <a:lnTo>
                    <a:pt x="0" y="785905"/>
                  </a:lnTo>
                  <a:lnTo>
                    <a:pt x="557010" y="785905"/>
                  </a:lnTo>
                  <a:lnTo>
                    <a:pt x="55701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EFEFB"/>
        </a:solidFill>
      </p:bgPr>
    </p:bg>
    <p:spTree>
      <p:nvGrpSpPr>
        <p:cNvPr id="1" name=""/>
        <p:cNvGrpSpPr/>
        <p:nvPr/>
      </p:nvGrpSpPr>
      <p:grpSpPr>
        <a:xfrm>
          <a:off x="0" y="0"/>
          <a:ext cx="0" cy="0"/>
          <a:chOff x="0" y="0"/>
          <a:chExt cx="0" cy="0"/>
        </a:xfrm>
      </p:grpSpPr>
      <p:sp>
        <p:nvSpPr>
          <p:cNvPr name="Freeform 2" id="2"/>
          <p:cNvSpPr/>
          <p:nvPr/>
        </p:nvSpPr>
        <p:spPr>
          <a:xfrm flipH="false" flipV="false" rot="0">
            <a:off x="-6556593" y="-108997"/>
            <a:ext cx="10504994" cy="10504994"/>
          </a:xfrm>
          <a:custGeom>
            <a:avLst/>
            <a:gdLst/>
            <a:ahLst/>
            <a:cxnLst/>
            <a:rect r="r" b="b" t="t" l="l"/>
            <a:pathLst>
              <a:path h="10504994" w="10504994">
                <a:moveTo>
                  <a:pt x="0" y="0"/>
                </a:moveTo>
                <a:lnTo>
                  <a:pt x="10504994" y="0"/>
                </a:lnTo>
                <a:lnTo>
                  <a:pt x="10504994" y="10504994"/>
                </a:lnTo>
                <a:lnTo>
                  <a:pt x="0" y="1050499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339599" y="-108997"/>
            <a:ext cx="10504994" cy="10504994"/>
          </a:xfrm>
          <a:custGeom>
            <a:avLst/>
            <a:gdLst/>
            <a:ahLst/>
            <a:cxnLst/>
            <a:rect r="r" b="b" t="t" l="l"/>
            <a:pathLst>
              <a:path h="10504994" w="10504994">
                <a:moveTo>
                  <a:pt x="0" y="0"/>
                </a:moveTo>
                <a:lnTo>
                  <a:pt x="10504994" y="0"/>
                </a:lnTo>
                <a:lnTo>
                  <a:pt x="10504994" y="10504994"/>
                </a:lnTo>
                <a:lnTo>
                  <a:pt x="0" y="1050499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4161908" y="1028700"/>
            <a:ext cx="5480866" cy="3254264"/>
          </a:xfrm>
          <a:custGeom>
            <a:avLst/>
            <a:gdLst/>
            <a:ahLst/>
            <a:cxnLst/>
            <a:rect r="r" b="b" t="t" l="l"/>
            <a:pathLst>
              <a:path h="3254264" w="5480866">
                <a:moveTo>
                  <a:pt x="0" y="0"/>
                </a:moveTo>
                <a:lnTo>
                  <a:pt x="5480865" y="0"/>
                </a:lnTo>
                <a:lnTo>
                  <a:pt x="5480865" y="3254264"/>
                </a:lnTo>
                <a:lnTo>
                  <a:pt x="0" y="325426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3237186" y="3093530"/>
            <a:ext cx="11813628" cy="4944616"/>
          </a:xfrm>
          <a:prstGeom prst="rect">
            <a:avLst/>
          </a:prstGeom>
        </p:spPr>
        <p:txBody>
          <a:bodyPr anchor="t" rtlCol="false" tIns="0" lIns="0" bIns="0" rIns="0">
            <a:spAutoFit/>
          </a:bodyPr>
          <a:lstStyle/>
          <a:p>
            <a:pPr algn="ctr">
              <a:lnSpc>
                <a:spcPts val="17870"/>
              </a:lnSpc>
            </a:pPr>
            <a:r>
              <a:rPr lang="en-US" b="true" sz="25899" spc="-2330">
                <a:solidFill>
                  <a:srgbClr val="293960"/>
                </a:solidFill>
                <a:latin typeface="Montserrat Ultra-Bold"/>
                <a:ea typeface="Montserrat Ultra-Bold"/>
                <a:cs typeface="Montserrat Ultra-Bold"/>
                <a:sym typeface="Montserrat Ultra-Bold"/>
              </a:rPr>
              <a:t>thank you.</a:t>
            </a:r>
          </a:p>
        </p:txBody>
      </p:sp>
      <p:sp>
        <p:nvSpPr>
          <p:cNvPr name="Freeform 6" id="6"/>
          <p:cNvSpPr/>
          <p:nvPr/>
        </p:nvSpPr>
        <p:spPr>
          <a:xfrm flipH="false" flipV="false" rot="0">
            <a:off x="1028700" y="7673415"/>
            <a:ext cx="4169278" cy="3966026"/>
          </a:xfrm>
          <a:custGeom>
            <a:avLst/>
            <a:gdLst/>
            <a:ahLst/>
            <a:cxnLst/>
            <a:rect r="r" b="b" t="t" l="l"/>
            <a:pathLst>
              <a:path h="3966026" w="4169278">
                <a:moveTo>
                  <a:pt x="0" y="0"/>
                </a:moveTo>
                <a:lnTo>
                  <a:pt x="4169278" y="0"/>
                </a:lnTo>
                <a:lnTo>
                  <a:pt x="4169278" y="3966026"/>
                </a:lnTo>
                <a:lnTo>
                  <a:pt x="0" y="396602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7" id="7"/>
          <p:cNvSpPr txBox="true"/>
          <p:nvPr/>
        </p:nvSpPr>
        <p:spPr>
          <a:xfrm rot="0">
            <a:off x="6788662" y="8319271"/>
            <a:ext cx="4710676" cy="326898"/>
          </a:xfrm>
          <a:prstGeom prst="rect">
            <a:avLst/>
          </a:prstGeom>
        </p:spPr>
        <p:txBody>
          <a:bodyPr anchor="t" rtlCol="false" tIns="0" lIns="0" bIns="0" rIns="0">
            <a:spAutoFit/>
          </a:bodyPr>
          <a:lstStyle/>
          <a:p>
            <a:pPr algn="ctr">
              <a:lnSpc>
                <a:spcPts val="2435"/>
              </a:lnSpc>
            </a:pPr>
            <a:r>
              <a:rPr lang="en-US" sz="2799" spc="-251">
                <a:solidFill>
                  <a:srgbClr val="293960"/>
                </a:solidFill>
                <a:latin typeface="Montserrat"/>
                <a:ea typeface="Montserrat"/>
                <a:cs typeface="Montserrat"/>
                <a:sym typeface="Montserrat"/>
              </a:rPr>
              <a:t>by: Kelompok 3</a:t>
            </a:r>
          </a:p>
        </p:txBody>
      </p:sp>
      <p:sp>
        <p:nvSpPr>
          <p:cNvPr name="TextBox 8" id="8"/>
          <p:cNvSpPr txBox="true"/>
          <p:nvPr/>
        </p:nvSpPr>
        <p:spPr>
          <a:xfrm rot="0">
            <a:off x="6589681" y="1114425"/>
            <a:ext cx="5108638" cy="295275"/>
          </a:xfrm>
          <a:prstGeom prst="rect">
            <a:avLst/>
          </a:prstGeom>
        </p:spPr>
        <p:txBody>
          <a:bodyPr anchor="t" rtlCol="false" tIns="0" lIns="0" bIns="0" rIns="0">
            <a:spAutoFit/>
          </a:bodyPr>
          <a:lstStyle/>
          <a:p>
            <a:pPr algn="ctr">
              <a:lnSpc>
                <a:spcPts val="2175"/>
              </a:lnSpc>
            </a:pPr>
            <a:r>
              <a:rPr lang="en-US" sz="2500" spc="-225">
                <a:solidFill>
                  <a:srgbClr val="293960"/>
                </a:solidFill>
                <a:latin typeface="Montserrat"/>
                <a:ea typeface="Montserrat"/>
                <a:cs typeface="Montserrat"/>
                <a:sym typeface="Montserrat"/>
              </a:rPr>
              <a:t>Kriptografi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293960"/>
        </a:solidFill>
      </p:bgPr>
    </p:bg>
    <p:spTree>
      <p:nvGrpSpPr>
        <p:cNvPr id="1" name=""/>
        <p:cNvGrpSpPr/>
        <p:nvPr/>
      </p:nvGrpSpPr>
      <p:grpSpPr>
        <a:xfrm>
          <a:off x="0" y="0"/>
          <a:ext cx="0" cy="0"/>
          <a:chOff x="0" y="0"/>
          <a:chExt cx="0" cy="0"/>
        </a:xfrm>
      </p:grpSpPr>
      <p:sp>
        <p:nvSpPr>
          <p:cNvPr name="TextBox 2" id="2"/>
          <p:cNvSpPr txBox="true"/>
          <p:nvPr/>
        </p:nvSpPr>
        <p:spPr>
          <a:xfrm rot="0">
            <a:off x="1028700" y="568234"/>
            <a:ext cx="16230600" cy="1027243"/>
          </a:xfrm>
          <a:prstGeom prst="rect">
            <a:avLst/>
          </a:prstGeom>
        </p:spPr>
        <p:txBody>
          <a:bodyPr anchor="t" rtlCol="false" tIns="0" lIns="0" bIns="0" rIns="0">
            <a:spAutoFit/>
          </a:bodyPr>
          <a:lstStyle/>
          <a:p>
            <a:pPr algn="ctr">
              <a:lnSpc>
                <a:spcPts val="7483"/>
              </a:lnSpc>
            </a:pPr>
            <a:r>
              <a:rPr lang="en-US" b="true" sz="8601" spc="-774">
                <a:solidFill>
                  <a:srgbClr val="FEFEFB"/>
                </a:solidFill>
                <a:latin typeface="Montserrat Bold"/>
                <a:ea typeface="Montserrat Bold"/>
                <a:cs typeface="Montserrat Bold"/>
                <a:sym typeface="Montserrat Bold"/>
              </a:rPr>
              <a:t>Nama Kelompok</a:t>
            </a:r>
          </a:p>
        </p:txBody>
      </p:sp>
      <p:grpSp>
        <p:nvGrpSpPr>
          <p:cNvPr name="Group 3" id="3"/>
          <p:cNvGrpSpPr/>
          <p:nvPr/>
        </p:nvGrpSpPr>
        <p:grpSpPr>
          <a:xfrm rot="0">
            <a:off x="2320437" y="1595477"/>
            <a:ext cx="2877268" cy="2826637"/>
            <a:chOff x="0" y="0"/>
            <a:chExt cx="712498" cy="699961"/>
          </a:xfrm>
        </p:grpSpPr>
        <p:sp>
          <p:nvSpPr>
            <p:cNvPr name="Freeform 4" id="4"/>
            <p:cNvSpPr/>
            <p:nvPr/>
          </p:nvSpPr>
          <p:spPr>
            <a:xfrm flipH="false" flipV="false" rot="0">
              <a:off x="0" y="0"/>
              <a:ext cx="712498" cy="699961"/>
            </a:xfrm>
            <a:custGeom>
              <a:avLst/>
              <a:gdLst/>
              <a:ahLst/>
              <a:cxnLst/>
              <a:rect r="r" b="b" t="t" l="l"/>
              <a:pathLst>
                <a:path h="699961" w="712498">
                  <a:moveTo>
                    <a:pt x="67268" y="0"/>
                  </a:moveTo>
                  <a:lnTo>
                    <a:pt x="645230" y="0"/>
                  </a:lnTo>
                  <a:cubicBezTo>
                    <a:pt x="663071" y="0"/>
                    <a:pt x="680181" y="7087"/>
                    <a:pt x="692796" y="19702"/>
                  </a:cubicBezTo>
                  <a:cubicBezTo>
                    <a:pt x="705411" y="32318"/>
                    <a:pt x="712498" y="49427"/>
                    <a:pt x="712498" y="67268"/>
                  </a:cubicBezTo>
                  <a:lnTo>
                    <a:pt x="712498" y="632693"/>
                  </a:lnTo>
                  <a:cubicBezTo>
                    <a:pt x="712498" y="650533"/>
                    <a:pt x="705411" y="667643"/>
                    <a:pt x="692796" y="680258"/>
                  </a:cubicBezTo>
                  <a:cubicBezTo>
                    <a:pt x="680181" y="692873"/>
                    <a:pt x="663071" y="699961"/>
                    <a:pt x="645230" y="699961"/>
                  </a:cubicBezTo>
                  <a:lnTo>
                    <a:pt x="67268" y="699961"/>
                  </a:lnTo>
                  <a:cubicBezTo>
                    <a:pt x="49427" y="699961"/>
                    <a:pt x="32318" y="692873"/>
                    <a:pt x="19702" y="680258"/>
                  </a:cubicBezTo>
                  <a:cubicBezTo>
                    <a:pt x="7087" y="667643"/>
                    <a:pt x="0" y="650533"/>
                    <a:pt x="0" y="632693"/>
                  </a:cubicBezTo>
                  <a:lnTo>
                    <a:pt x="0" y="67268"/>
                  </a:lnTo>
                  <a:cubicBezTo>
                    <a:pt x="0" y="49427"/>
                    <a:pt x="7087" y="32318"/>
                    <a:pt x="19702" y="19702"/>
                  </a:cubicBezTo>
                  <a:cubicBezTo>
                    <a:pt x="32318" y="7087"/>
                    <a:pt x="49427" y="0"/>
                    <a:pt x="67268" y="0"/>
                  </a:cubicBezTo>
                  <a:close/>
                </a:path>
              </a:pathLst>
            </a:custGeom>
            <a:blipFill>
              <a:blip r:embed="rId2"/>
              <a:stretch>
                <a:fillRect l="-13042" t="-46717" r="-9983" b="-20158"/>
              </a:stretch>
            </a:blipFill>
          </p:spPr>
        </p:sp>
      </p:grpSp>
      <p:grpSp>
        <p:nvGrpSpPr>
          <p:cNvPr name="Group 5" id="5"/>
          <p:cNvGrpSpPr/>
          <p:nvPr/>
        </p:nvGrpSpPr>
        <p:grpSpPr>
          <a:xfrm rot="0">
            <a:off x="2383324" y="5785889"/>
            <a:ext cx="2751495" cy="2703077"/>
            <a:chOff x="0" y="0"/>
            <a:chExt cx="712498" cy="699961"/>
          </a:xfrm>
        </p:grpSpPr>
        <p:sp>
          <p:nvSpPr>
            <p:cNvPr name="Freeform 6" id="6"/>
            <p:cNvSpPr/>
            <p:nvPr/>
          </p:nvSpPr>
          <p:spPr>
            <a:xfrm flipH="false" flipV="false" rot="0">
              <a:off x="0" y="0"/>
              <a:ext cx="712498" cy="699961"/>
            </a:xfrm>
            <a:custGeom>
              <a:avLst/>
              <a:gdLst/>
              <a:ahLst/>
              <a:cxnLst/>
              <a:rect r="r" b="b" t="t" l="l"/>
              <a:pathLst>
                <a:path h="699961" w="712498">
                  <a:moveTo>
                    <a:pt x="70343" y="0"/>
                  </a:moveTo>
                  <a:lnTo>
                    <a:pt x="642156" y="0"/>
                  </a:lnTo>
                  <a:cubicBezTo>
                    <a:pt x="660812" y="0"/>
                    <a:pt x="678704" y="7411"/>
                    <a:pt x="691895" y="20603"/>
                  </a:cubicBezTo>
                  <a:cubicBezTo>
                    <a:pt x="705087" y="33795"/>
                    <a:pt x="712498" y="51687"/>
                    <a:pt x="712498" y="70343"/>
                  </a:cubicBezTo>
                  <a:lnTo>
                    <a:pt x="712498" y="629618"/>
                  </a:lnTo>
                  <a:cubicBezTo>
                    <a:pt x="712498" y="648274"/>
                    <a:pt x="705087" y="666166"/>
                    <a:pt x="691895" y="679358"/>
                  </a:cubicBezTo>
                  <a:cubicBezTo>
                    <a:pt x="678704" y="692550"/>
                    <a:pt x="660812" y="699961"/>
                    <a:pt x="642156" y="699961"/>
                  </a:cubicBezTo>
                  <a:lnTo>
                    <a:pt x="70343" y="699961"/>
                  </a:lnTo>
                  <a:cubicBezTo>
                    <a:pt x="51687" y="699961"/>
                    <a:pt x="33795" y="692550"/>
                    <a:pt x="20603" y="679358"/>
                  </a:cubicBezTo>
                  <a:cubicBezTo>
                    <a:pt x="7411" y="666166"/>
                    <a:pt x="0" y="648274"/>
                    <a:pt x="0" y="629618"/>
                  </a:cubicBezTo>
                  <a:lnTo>
                    <a:pt x="0" y="70343"/>
                  </a:lnTo>
                  <a:cubicBezTo>
                    <a:pt x="0" y="51687"/>
                    <a:pt x="7411" y="33795"/>
                    <a:pt x="20603" y="20603"/>
                  </a:cubicBezTo>
                  <a:cubicBezTo>
                    <a:pt x="33795" y="7411"/>
                    <a:pt x="51687" y="0"/>
                    <a:pt x="70343" y="0"/>
                  </a:cubicBezTo>
                  <a:close/>
                </a:path>
              </a:pathLst>
            </a:custGeom>
            <a:blipFill>
              <a:blip r:embed="rId3"/>
              <a:stretch>
                <a:fillRect l="0" t="-13619" r="0" b="-13619"/>
              </a:stretch>
            </a:blipFill>
          </p:spPr>
        </p:sp>
      </p:grpSp>
      <p:grpSp>
        <p:nvGrpSpPr>
          <p:cNvPr name="Group 7" id="7"/>
          <p:cNvGrpSpPr/>
          <p:nvPr/>
        </p:nvGrpSpPr>
        <p:grpSpPr>
          <a:xfrm rot="0">
            <a:off x="13153182" y="1595477"/>
            <a:ext cx="2751495" cy="2703077"/>
            <a:chOff x="0" y="0"/>
            <a:chExt cx="712498" cy="699961"/>
          </a:xfrm>
        </p:grpSpPr>
        <p:sp>
          <p:nvSpPr>
            <p:cNvPr name="Freeform 8" id="8"/>
            <p:cNvSpPr/>
            <p:nvPr/>
          </p:nvSpPr>
          <p:spPr>
            <a:xfrm flipH="false" flipV="false" rot="0">
              <a:off x="0" y="0"/>
              <a:ext cx="712498" cy="699961"/>
            </a:xfrm>
            <a:custGeom>
              <a:avLst/>
              <a:gdLst/>
              <a:ahLst/>
              <a:cxnLst/>
              <a:rect r="r" b="b" t="t" l="l"/>
              <a:pathLst>
                <a:path h="699961" w="712498">
                  <a:moveTo>
                    <a:pt x="70343" y="0"/>
                  </a:moveTo>
                  <a:lnTo>
                    <a:pt x="642156" y="0"/>
                  </a:lnTo>
                  <a:cubicBezTo>
                    <a:pt x="660812" y="0"/>
                    <a:pt x="678704" y="7411"/>
                    <a:pt x="691895" y="20603"/>
                  </a:cubicBezTo>
                  <a:cubicBezTo>
                    <a:pt x="705087" y="33795"/>
                    <a:pt x="712498" y="51687"/>
                    <a:pt x="712498" y="70343"/>
                  </a:cubicBezTo>
                  <a:lnTo>
                    <a:pt x="712498" y="629618"/>
                  </a:lnTo>
                  <a:cubicBezTo>
                    <a:pt x="712498" y="648274"/>
                    <a:pt x="705087" y="666166"/>
                    <a:pt x="691895" y="679358"/>
                  </a:cubicBezTo>
                  <a:cubicBezTo>
                    <a:pt x="678704" y="692550"/>
                    <a:pt x="660812" y="699961"/>
                    <a:pt x="642156" y="699961"/>
                  </a:cubicBezTo>
                  <a:lnTo>
                    <a:pt x="70343" y="699961"/>
                  </a:lnTo>
                  <a:cubicBezTo>
                    <a:pt x="51687" y="699961"/>
                    <a:pt x="33795" y="692550"/>
                    <a:pt x="20603" y="679358"/>
                  </a:cubicBezTo>
                  <a:cubicBezTo>
                    <a:pt x="7411" y="666166"/>
                    <a:pt x="0" y="648274"/>
                    <a:pt x="0" y="629618"/>
                  </a:cubicBezTo>
                  <a:lnTo>
                    <a:pt x="0" y="70343"/>
                  </a:lnTo>
                  <a:cubicBezTo>
                    <a:pt x="0" y="51687"/>
                    <a:pt x="7411" y="33795"/>
                    <a:pt x="20603" y="20603"/>
                  </a:cubicBezTo>
                  <a:cubicBezTo>
                    <a:pt x="33795" y="7411"/>
                    <a:pt x="51687" y="0"/>
                    <a:pt x="70343" y="0"/>
                  </a:cubicBezTo>
                  <a:close/>
                </a:path>
              </a:pathLst>
            </a:custGeom>
            <a:blipFill>
              <a:blip r:embed="rId4"/>
              <a:stretch>
                <a:fillRect l="0" t="0" r="0" b="-42507"/>
              </a:stretch>
            </a:blipFill>
          </p:spPr>
        </p:sp>
      </p:grpSp>
      <p:grpSp>
        <p:nvGrpSpPr>
          <p:cNvPr name="Group 9" id="9"/>
          <p:cNvGrpSpPr/>
          <p:nvPr/>
        </p:nvGrpSpPr>
        <p:grpSpPr>
          <a:xfrm rot="0">
            <a:off x="7789636" y="1595477"/>
            <a:ext cx="2892494" cy="2841595"/>
            <a:chOff x="0" y="0"/>
            <a:chExt cx="712498" cy="699961"/>
          </a:xfrm>
        </p:grpSpPr>
        <p:sp>
          <p:nvSpPr>
            <p:cNvPr name="Freeform 10" id="10"/>
            <p:cNvSpPr/>
            <p:nvPr/>
          </p:nvSpPr>
          <p:spPr>
            <a:xfrm flipH="false" flipV="false" rot="0">
              <a:off x="0" y="0"/>
              <a:ext cx="712498" cy="699961"/>
            </a:xfrm>
            <a:custGeom>
              <a:avLst/>
              <a:gdLst/>
              <a:ahLst/>
              <a:cxnLst/>
              <a:rect r="r" b="b" t="t" l="l"/>
              <a:pathLst>
                <a:path h="699961" w="712498">
                  <a:moveTo>
                    <a:pt x="66914" y="0"/>
                  </a:moveTo>
                  <a:lnTo>
                    <a:pt x="645584" y="0"/>
                  </a:lnTo>
                  <a:cubicBezTo>
                    <a:pt x="663331" y="0"/>
                    <a:pt x="680351" y="7050"/>
                    <a:pt x="692900" y="19599"/>
                  </a:cubicBezTo>
                  <a:cubicBezTo>
                    <a:pt x="705449" y="32147"/>
                    <a:pt x="712498" y="49167"/>
                    <a:pt x="712498" y="66914"/>
                  </a:cubicBezTo>
                  <a:lnTo>
                    <a:pt x="712498" y="633047"/>
                  </a:lnTo>
                  <a:cubicBezTo>
                    <a:pt x="712498" y="670002"/>
                    <a:pt x="682540" y="699961"/>
                    <a:pt x="645584" y="699961"/>
                  </a:cubicBezTo>
                  <a:lnTo>
                    <a:pt x="66914" y="699961"/>
                  </a:lnTo>
                  <a:cubicBezTo>
                    <a:pt x="29958" y="699961"/>
                    <a:pt x="0" y="670002"/>
                    <a:pt x="0" y="633047"/>
                  </a:cubicBezTo>
                  <a:lnTo>
                    <a:pt x="0" y="66914"/>
                  </a:lnTo>
                  <a:cubicBezTo>
                    <a:pt x="0" y="29958"/>
                    <a:pt x="29958" y="0"/>
                    <a:pt x="66914" y="0"/>
                  </a:cubicBezTo>
                  <a:close/>
                </a:path>
              </a:pathLst>
            </a:custGeom>
            <a:blipFill>
              <a:blip r:embed="rId5"/>
              <a:stretch>
                <a:fillRect l="0" t="0" r="0" b="-24479"/>
              </a:stretch>
            </a:blipFill>
          </p:spPr>
        </p:sp>
      </p:grpSp>
      <p:grpSp>
        <p:nvGrpSpPr>
          <p:cNvPr name="Group 11" id="11"/>
          <p:cNvGrpSpPr/>
          <p:nvPr/>
        </p:nvGrpSpPr>
        <p:grpSpPr>
          <a:xfrm rot="0">
            <a:off x="13251548" y="5604914"/>
            <a:ext cx="2751495" cy="2703077"/>
            <a:chOff x="0" y="0"/>
            <a:chExt cx="712498" cy="699961"/>
          </a:xfrm>
        </p:grpSpPr>
        <p:sp>
          <p:nvSpPr>
            <p:cNvPr name="Freeform 12" id="12"/>
            <p:cNvSpPr/>
            <p:nvPr/>
          </p:nvSpPr>
          <p:spPr>
            <a:xfrm flipH="false" flipV="false" rot="0">
              <a:off x="0" y="0"/>
              <a:ext cx="712498" cy="699961"/>
            </a:xfrm>
            <a:custGeom>
              <a:avLst/>
              <a:gdLst/>
              <a:ahLst/>
              <a:cxnLst/>
              <a:rect r="r" b="b" t="t" l="l"/>
              <a:pathLst>
                <a:path h="699961" w="712498">
                  <a:moveTo>
                    <a:pt x="70343" y="0"/>
                  </a:moveTo>
                  <a:lnTo>
                    <a:pt x="642156" y="0"/>
                  </a:lnTo>
                  <a:cubicBezTo>
                    <a:pt x="660812" y="0"/>
                    <a:pt x="678704" y="7411"/>
                    <a:pt x="691895" y="20603"/>
                  </a:cubicBezTo>
                  <a:cubicBezTo>
                    <a:pt x="705087" y="33795"/>
                    <a:pt x="712498" y="51687"/>
                    <a:pt x="712498" y="70343"/>
                  </a:cubicBezTo>
                  <a:lnTo>
                    <a:pt x="712498" y="629618"/>
                  </a:lnTo>
                  <a:cubicBezTo>
                    <a:pt x="712498" y="648274"/>
                    <a:pt x="705087" y="666166"/>
                    <a:pt x="691895" y="679358"/>
                  </a:cubicBezTo>
                  <a:cubicBezTo>
                    <a:pt x="678704" y="692550"/>
                    <a:pt x="660812" y="699961"/>
                    <a:pt x="642156" y="699961"/>
                  </a:cubicBezTo>
                  <a:lnTo>
                    <a:pt x="70343" y="699961"/>
                  </a:lnTo>
                  <a:cubicBezTo>
                    <a:pt x="51687" y="699961"/>
                    <a:pt x="33795" y="692550"/>
                    <a:pt x="20603" y="679358"/>
                  </a:cubicBezTo>
                  <a:cubicBezTo>
                    <a:pt x="7411" y="666166"/>
                    <a:pt x="0" y="648274"/>
                    <a:pt x="0" y="629618"/>
                  </a:cubicBezTo>
                  <a:lnTo>
                    <a:pt x="0" y="70343"/>
                  </a:lnTo>
                  <a:cubicBezTo>
                    <a:pt x="0" y="51687"/>
                    <a:pt x="7411" y="33795"/>
                    <a:pt x="20603" y="20603"/>
                  </a:cubicBezTo>
                  <a:cubicBezTo>
                    <a:pt x="33795" y="7411"/>
                    <a:pt x="51687" y="0"/>
                    <a:pt x="70343" y="0"/>
                  </a:cubicBezTo>
                  <a:close/>
                </a:path>
              </a:pathLst>
            </a:custGeom>
            <a:blipFill>
              <a:blip r:embed="rId6"/>
              <a:stretch>
                <a:fillRect l="0" t="-8823" r="0" b="-33323"/>
              </a:stretch>
            </a:blipFill>
          </p:spPr>
        </p:sp>
      </p:grpSp>
      <p:sp>
        <p:nvSpPr>
          <p:cNvPr name="TextBox 13" id="13"/>
          <p:cNvSpPr txBox="true"/>
          <p:nvPr/>
        </p:nvSpPr>
        <p:spPr>
          <a:xfrm rot="0">
            <a:off x="7227450" y="8753789"/>
            <a:ext cx="4016866" cy="860425"/>
          </a:xfrm>
          <a:prstGeom prst="rect">
            <a:avLst/>
          </a:prstGeom>
        </p:spPr>
        <p:txBody>
          <a:bodyPr anchor="t" rtlCol="false" tIns="0" lIns="0" bIns="0" rIns="0">
            <a:spAutoFit/>
          </a:bodyPr>
          <a:lstStyle/>
          <a:p>
            <a:pPr algn="ctr">
              <a:lnSpc>
                <a:spcPts val="3500"/>
              </a:lnSpc>
            </a:pPr>
            <a:r>
              <a:rPr lang="en-US" sz="2500" spc="-225">
                <a:solidFill>
                  <a:srgbClr val="FEFEFB"/>
                </a:solidFill>
                <a:latin typeface="Montserrat"/>
                <a:ea typeface="Montserrat"/>
                <a:cs typeface="Montserrat"/>
                <a:sym typeface="Montserrat"/>
              </a:rPr>
              <a:t>M. Lazuardi A</a:t>
            </a:r>
          </a:p>
          <a:p>
            <a:pPr algn="ctr">
              <a:lnSpc>
                <a:spcPts val="3500"/>
              </a:lnSpc>
            </a:pPr>
            <a:r>
              <a:rPr lang="en-US" sz="2500" spc="-225">
                <a:solidFill>
                  <a:srgbClr val="FEFEFB"/>
                </a:solidFill>
                <a:latin typeface="Montserrat"/>
                <a:ea typeface="Montserrat"/>
                <a:cs typeface="Montserrat"/>
                <a:sym typeface="Montserrat"/>
              </a:rPr>
              <a:t>22104410045</a:t>
            </a:r>
          </a:p>
        </p:txBody>
      </p:sp>
      <p:grpSp>
        <p:nvGrpSpPr>
          <p:cNvPr name="Group 14" id="14"/>
          <p:cNvGrpSpPr/>
          <p:nvPr/>
        </p:nvGrpSpPr>
        <p:grpSpPr>
          <a:xfrm rot="0">
            <a:off x="7982487" y="5848453"/>
            <a:ext cx="2751495" cy="2703077"/>
            <a:chOff x="0" y="0"/>
            <a:chExt cx="712498" cy="699961"/>
          </a:xfrm>
        </p:grpSpPr>
        <p:sp>
          <p:nvSpPr>
            <p:cNvPr name="Freeform 15" id="15"/>
            <p:cNvSpPr/>
            <p:nvPr/>
          </p:nvSpPr>
          <p:spPr>
            <a:xfrm flipH="false" flipV="false" rot="0">
              <a:off x="0" y="0"/>
              <a:ext cx="712498" cy="699961"/>
            </a:xfrm>
            <a:custGeom>
              <a:avLst/>
              <a:gdLst/>
              <a:ahLst/>
              <a:cxnLst/>
              <a:rect r="r" b="b" t="t" l="l"/>
              <a:pathLst>
                <a:path h="699961" w="712498">
                  <a:moveTo>
                    <a:pt x="70343" y="0"/>
                  </a:moveTo>
                  <a:lnTo>
                    <a:pt x="642156" y="0"/>
                  </a:lnTo>
                  <a:cubicBezTo>
                    <a:pt x="660812" y="0"/>
                    <a:pt x="678704" y="7411"/>
                    <a:pt x="691895" y="20603"/>
                  </a:cubicBezTo>
                  <a:cubicBezTo>
                    <a:pt x="705087" y="33795"/>
                    <a:pt x="712498" y="51687"/>
                    <a:pt x="712498" y="70343"/>
                  </a:cubicBezTo>
                  <a:lnTo>
                    <a:pt x="712498" y="629618"/>
                  </a:lnTo>
                  <a:cubicBezTo>
                    <a:pt x="712498" y="648274"/>
                    <a:pt x="705087" y="666166"/>
                    <a:pt x="691895" y="679358"/>
                  </a:cubicBezTo>
                  <a:cubicBezTo>
                    <a:pt x="678704" y="692550"/>
                    <a:pt x="660812" y="699961"/>
                    <a:pt x="642156" y="699961"/>
                  </a:cubicBezTo>
                  <a:lnTo>
                    <a:pt x="70343" y="699961"/>
                  </a:lnTo>
                  <a:cubicBezTo>
                    <a:pt x="51687" y="699961"/>
                    <a:pt x="33795" y="692550"/>
                    <a:pt x="20603" y="679358"/>
                  </a:cubicBezTo>
                  <a:cubicBezTo>
                    <a:pt x="7411" y="666166"/>
                    <a:pt x="0" y="648274"/>
                    <a:pt x="0" y="629618"/>
                  </a:cubicBezTo>
                  <a:lnTo>
                    <a:pt x="0" y="70343"/>
                  </a:lnTo>
                  <a:cubicBezTo>
                    <a:pt x="0" y="51687"/>
                    <a:pt x="7411" y="33795"/>
                    <a:pt x="20603" y="20603"/>
                  </a:cubicBezTo>
                  <a:cubicBezTo>
                    <a:pt x="33795" y="7411"/>
                    <a:pt x="51687" y="0"/>
                    <a:pt x="70343" y="0"/>
                  </a:cubicBezTo>
                  <a:close/>
                </a:path>
              </a:pathLst>
            </a:custGeom>
            <a:blipFill>
              <a:blip r:embed="rId7"/>
              <a:stretch>
                <a:fillRect l="0" t="-9282" r="0" b="-33249"/>
              </a:stretch>
            </a:blipFill>
          </p:spPr>
        </p:sp>
      </p:grpSp>
      <p:sp>
        <p:nvSpPr>
          <p:cNvPr name="TextBox 16" id="16"/>
          <p:cNvSpPr txBox="true"/>
          <p:nvPr/>
        </p:nvSpPr>
        <p:spPr>
          <a:xfrm rot="0">
            <a:off x="1946814" y="4727620"/>
            <a:ext cx="3624514" cy="877294"/>
          </a:xfrm>
          <a:prstGeom prst="rect">
            <a:avLst/>
          </a:prstGeom>
        </p:spPr>
        <p:txBody>
          <a:bodyPr anchor="t" rtlCol="false" tIns="0" lIns="0" bIns="0" rIns="0">
            <a:spAutoFit/>
          </a:bodyPr>
          <a:lstStyle/>
          <a:p>
            <a:pPr algn="ctr">
              <a:lnSpc>
                <a:spcPts val="3537"/>
              </a:lnSpc>
            </a:pPr>
            <a:r>
              <a:rPr lang="en-US" sz="2526" spc="-227">
                <a:solidFill>
                  <a:srgbClr val="FEFEFB"/>
                </a:solidFill>
                <a:latin typeface="Montserrat"/>
                <a:ea typeface="Montserrat"/>
                <a:cs typeface="Montserrat"/>
                <a:sym typeface="Montserrat"/>
              </a:rPr>
              <a:t>Zoulvia Hanest K</a:t>
            </a:r>
          </a:p>
          <a:p>
            <a:pPr algn="ctr">
              <a:lnSpc>
                <a:spcPts val="3537"/>
              </a:lnSpc>
            </a:pPr>
            <a:r>
              <a:rPr lang="en-US" sz="2526" spc="-227">
                <a:solidFill>
                  <a:srgbClr val="FEFEFB"/>
                </a:solidFill>
                <a:latin typeface="Montserrat"/>
                <a:ea typeface="Montserrat"/>
                <a:cs typeface="Montserrat"/>
                <a:sym typeface="Montserrat"/>
              </a:rPr>
              <a:t>22104410011</a:t>
            </a:r>
          </a:p>
        </p:txBody>
      </p:sp>
      <p:sp>
        <p:nvSpPr>
          <p:cNvPr name="TextBox 17" id="17"/>
          <p:cNvSpPr txBox="true"/>
          <p:nvPr/>
        </p:nvSpPr>
        <p:spPr>
          <a:xfrm rot="0">
            <a:off x="7227450" y="4682845"/>
            <a:ext cx="4016866" cy="850900"/>
          </a:xfrm>
          <a:prstGeom prst="rect">
            <a:avLst/>
          </a:prstGeom>
        </p:spPr>
        <p:txBody>
          <a:bodyPr anchor="t" rtlCol="false" tIns="0" lIns="0" bIns="0" rIns="0">
            <a:spAutoFit/>
          </a:bodyPr>
          <a:lstStyle/>
          <a:p>
            <a:pPr algn="ctr">
              <a:lnSpc>
                <a:spcPts val="3499"/>
              </a:lnSpc>
            </a:pPr>
            <a:r>
              <a:rPr lang="en-US" sz="2499" spc="-224">
                <a:solidFill>
                  <a:srgbClr val="FEFEFB"/>
                </a:solidFill>
                <a:latin typeface="Montserrat"/>
                <a:ea typeface="Montserrat"/>
                <a:cs typeface="Montserrat"/>
                <a:sym typeface="Montserrat"/>
              </a:rPr>
              <a:t>Rizky Yunis T</a:t>
            </a:r>
          </a:p>
          <a:p>
            <a:pPr algn="ctr">
              <a:lnSpc>
                <a:spcPts val="3499"/>
              </a:lnSpc>
            </a:pPr>
            <a:r>
              <a:rPr lang="en-US" sz="2499" spc="-224">
                <a:solidFill>
                  <a:srgbClr val="FEFEFB"/>
                </a:solidFill>
                <a:latin typeface="Montserrat"/>
                <a:ea typeface="Montserrat"/>
                <a:cs typeface="Montserrat"/>
                <a:sym typeface="Montserrat"/>
              </a:rPr>
              <a:t>22104410013</a:t>
            </a:r>
          </a:p>
        </p:txBody>
      </p:sp>
      <p:sp>
        <p:nvSpPr>
          <p:cNvPr name="TextBox 18" id="18"/>
          <p:cNvSpPr txBox="true"/>
          <p:nvPr/>
        </p:nvSpPr>
        <p:spPr>
          <a:xfrm rot="0">
            <a:off x="12520496" y="4604061"/>
            <a:ext cx="4016866" cy="860425"/>
          </a:xfrm>
          <a:prstGeom prst="rect">
            <a:avLst/>
          </a:prstGeom>
        </p:spPr>
        <p:txBody>
          <a:bodyPr anchor="t" rtlCol="false" tIns="0" lIns="0" bIns="0" rIns="0">
            <a:spAutoFit/>
          </a:bodyPr>
          <a:lstStyle/>
          <a:p>
            <a:pPr algn="ctr">
              <a:lnSpc>
                <a:spcPts val="3500"/>
              </a:lnSpc>
            </a:pPr>
            <a:r>
              <a:rPr lang="en-US" sz="2500" spc="-225">
                <a:solidFill>
                  <a:srgbClr val="FEFEFB"/>
                </a:solidFill>
                <a:latin typeface="Montserrat"/>
                <a:ea typeface="Montserrat"/>
                <a:cs typeface="Montserrat"/>
                <a:sym typeface="Montserrat"/>
              </a:rPr>
              <a:t>Umi  Hanik</a:t>
            </a:r>
          </a:p>
          <a:p>
            <a:pPr algn="ctr">
              <a:lnSpc>
                <a:spcPts val="3500"/>
              </a:lnSpc>
            </a:pPr>
            <a:r>
              <a:rPr lang="en-US" sz="2500" spc="-225">
                <a:solidFill>
                  <a:srgbClr val="FEFEFB"/>
                </a:solidFill>
                <a:latin typeface="Montserrat"/>
                <a:ea typeface="Montserrat"/>
                <a:cs typeface="Montserrat"/>
                <a:sym typeface="Montserrat"/>
              </a:rPr>
              <a:t>22104410021</a:t>
            </a:r>
          </a:p>
        </p:txBody>
      </p:sp>
      <p:sp>
        <p:nvSpPr>
          <p:cNvPr name="TextBox 19" id="19"/>
          <p:cNvSpPr txBox="true"/>
          <p:nvPr/>
        </p:nvSpPr>
        <p:spPr>
          <a:xfrm rot="0">
            <a:off x="1750638" y="8725213"/>
            <a:ext cx="4016866" cy="860425"/>
          </a:xfrm>
          <a:prstGeom prst="rect">
            <a:avLst/>
          </a:prstGeom>
        </p:spPr>
        <p:txBody>
          <a:bodyPr anchor="t" rtlCol="false" tIns="0" lIns="0" bIns="0" rIns="0">
            <a:spAutoFit/>
          </a:bodyPr>
          <a:lstStyle/>
          <a:p>
            <a:pPr algn="ctr">
              <a:lnSpc>
                <a:spcPts val="3500"/>
              </a:lnSpc>
            </a:pPr>
            <a:r>
              <a:rPr lang="en-US" sz="2500" spc="-225">
                <a:solidFill>
                  <a:srgbClr val="FEFEFB"/>
                </a:solidFill>
                <a:latin typeface="Montserrat"/>
                <a:ea typeface="Montserrat"/>
                <a:cs typeface="Montserrat"/>
                <a:sym typeface="Montserrat"/>
              </a:rPr>
              <a:t>Asshyffatul  A.N</a:t>
            </a:r>
          </a:p>
          <a:p>
            <a:pPr algn="ctr">
              <a:lnSpc>
                <a:spcPts val="3500"/>
              </a:lnSpc>
            </a:pPr>
            <a:r>
              <a:rPr lang="en-US" sz="2500" spc="-225">
                <a:solidFill>
                  <a:srgbClr val="FEFEFB"/>
                </a:solidFill>
                <a:latin typeface="Montserrat"/>
                <a:ea typeface="Montserrat"/>
                <a:cs typeface="Montserrat"/>
                <a:sym typeface="Montserrat"/>
              </a:rPr>
              <a:t>22104410044</a:t>
            </a:r>
          </a:p>
        </p:txBody>
      </p:sp>
      <p:sp>
        <p:nvSpPr>
          <p:cNvPr name="TextBox 20" id="20"/>
          <p:cNvSpPr txBox="true"/>
          <p:nvPr/>
        </p:nvSpPr>
        <p:spPr>
          <a:xfrm rot="0">
            <a:off x="12227925" y="8544238"/>
            <a:ext cx="4016866" cy="860425"/>
          </a:xfrm>
          <a:prstGeom prst="rect">
            <a:avLst/>
          </a:prstGeom>
        </p:spPr>
        <p:txBody>
          <a:bodyPr anchor="t" rtlCol="false" tIns="0" lIns="0" bIns="0" rIns="0">
            <a:spAutoFit/>
          </a:bodyPr>
          <a:lstStyle/>
          <a:p>
            <a:pPr algn="ctr">
              <a:lnSpc>
                <a:spcPts val="3500"/>
              </a:lnSpc>
            </a:pPr>
            <a:r>
              <a:rPr lang="en-US" sz="2500" spc="-225">
                <a:solidFill>
                  <a:srgbClr val="FEFEFB"/>
                </a:solidFill>
                <a:latin typeface="Montserrat"/>
                <a:ea typeface="Montserrat"/>
                <a:cs typeface="Montserrat"/>
                <a:sym typeface="Montserrat"/>
              </a:rPr>
              <a:t>Bintang Laila</a:t>
            </a:r>
          </a:p>
          <a:p>
            <a:pPr algn="ctr">
              <a:lnSpc>
                <a:spcPts val="3500"/>
              </a:lnSpc>
            </a:pPr>
            <a:r>
              <a:rPr lang="en-US" sz="2500" spc="-225">
                <a:solidFill>
                  <a:srgbClr val="FEFEFB"/>
                </a:solidFill>
                <a:latin typeface="Montserrat"/>
                <a:ea typeface="Montserrat"/>
                <a:cs typeface="Montserrat"/>
                <a:sym typeface="Montserrat"/>
              </a:rPr>
              <a:t>22104410062</a:t>
            </a:r>
          </a:p>
        </p:txBody>
      </p:sp>
      <p:grpSp>
        <p:nvGrpSpPr>
          <p:cNvPr name="Group 21" id="21"/>
          <p:cNvGrpSpPr/>
          <p:nvPr/>
        </p:nvGrpSpPr>
        <p:grpSpPr>
          <a:xfrm rot="0">
            <a:off x="15487428" y="8998263"/>
            <a:ext cx="3543744" cy="796119"/>
            <a:chOff x="0" y="0"/>
            <a:chExt cx="933332" cy="209678"/>
          </a:xfrm>
        </p:grpSpPr>
        <p:sp>
          <p:nvSpPr>
            <p:cNvPr name="Freeform 22" id="22"/>
            <p:cNvSpPr/>
            <p:nvPr/>
          </p:nvSpPr>
          <p:spPr>
            <a:xfrm flipH="false" flipV="false" rot="0">
              <a:off x="0" y="0"/>
              <a:ext cx="933332" cy="209678"/>
            </a:xfrm>
            <a:custGeom>
              <a:avLst/>
              <a:gdLst/>
              <a:ahLst/>
              <a:cxnLst/>
              <a:rect r="r" b="b" t="t" l="l"/>
              <a:pathLst>
                <a:path h="209678" w="933332">
                  <a:moveTo>
                    <a:pt x="104839" y="0"/>
                  </a:moveTo>
                  <a:lnTo>
                    <a:pt x="828493" y="0"/>
                  </a:lnTo>
                  <a:cubicBezTo>
                    <a:pt x="856298" y="0"/>
                    <a:pt x="882964" y="11045"/>
                    <a:pt x="902625" y="30707"/>
                  </a:cubicBezTo>
                  <a:cubicBezTo>
                    <a:pt x="922286" y="50368"/>
                    <a:pt x="933332" y="77034"/>
                    <a:pt x="933332" y="104839"/>
                  </a:cubicBezTo>
                  <a:lnTo>
                    <a:pt x="933332" y="104839"/>
                  </a:lnTo>
                  <a:cubicBezTo>
                    <a:pt x="933332" y="162740"/>
                    <a:pt x="886394" y="209678"/>
                    <a:pt x="828493" y="209678"/>
                  </a:cubicBezTo>
                  <a:lnTo>
                    <a:pt x="104839" y="209678"/>
                  </a:lnTo>
                  <a:cubicBezTo>
                    <a:pt x="77034" y="209678"/>
                    <a:pt x="50368" y="198632"/>
                    <a:pt x="30707" y="178971"/>
                  </a:cubicBezTo>
                  <a:cubicBezTo>
                    <a:pt x="11045" y="159310"/>
                    <a:pt x="0" y="132644"/>
                    <a:pt x="0" y="104839"/>
                  </a:cubicBezTo>
                  <a:lnTo>
                    <a:pt x="0" y="104839"/>
                  </a:lnTo>
                  <a:cubicBezTo>
                    <a:pt x="0" y="77034"/>
                    <a:pt x="11045" y="50368"/>
                    <a:pt x="30707" y="30707"/>
                  </a:cubicBezTo>
                  <a:cubicBezTo>
                    <a:pt x="50368" y="11045"/>
                    <a:pt x="77034" y="0"/>
                    <a:pt x="104839" y="0"/>
                  </a:cubicBezTo>
                  <a:close/>
                </a:path>
              </a:pathLst>
            </a:custGeom>
            <a:solidFill>
              <a:srgbClr val="FEFEFB"/>
            </a:solidFill>
            <a:ln w="28575" cap="rnd">
              <a:solidFill>
                <a:srgbClr val="293960"/>
              </a:solidFill>
              <a:prstDash val="solid"/>
              <a:round/>
            </a:ln>
          </p:spPr>
        </p:sp>
        <p:sp>
          <p:nvSpPr>
            <p:cNvPr name="TextBox 23" id="23"/>
            <p:cNvSpPr txBox="true"/>
            <p:nvPr/>
          </p:nvSpPr>
          <p:spPr>
            <a:xfrm>
              <a:off x="0" y="-38100"/>
              <a:ext cx="933332" cy="247778"/>
            </a:xfrm>
            <a:prstGeom prst="rect">
              <a:avLst/>
            </a:prstGeom>
          </p:spPr>
          <p:txBody>
            <a:bodyPr anchor="ctr" rtlCol="false" tIns="50800" lIns="50800" bIns="50800" rIns="50800"/>
            <a:lstStyle/>
            <a:p>
              <a:pPr algn="ctr">
                <a:lnSpc>
                  <a:spcPts val="2659"/>
                </a:lnSpc>
                <a:spcBef>
                  <a:spcPct val="0"/>
                </a:spcBef>
              </a:pPr>
            </a:p>
          </p:txBody>
        </p:sp>
      </p:grpSp>
      <p:sp>
        <p:nvSpPr>
          <p:cNvPr name="TextBox 24" id="24"/>
          <p:cNvSpPr txBox="true"/>
          <p:nvPr/>
        </p:nvSpPr>
        <p:spPr>
          <a:xfrm rot="0">
            <a:off x="15487428" y="9280536"/>
            <a:ext cx="3543744" cy="326824"/>
          </a:xfrm>
          <a:prstGeom prst="rect">
            <a:avLst/>
          </a:prstGeom>
        </p:spPr>
        <p:txBody>
          <a:bodyPr anchor="t" rtlCol="false" tIns="0" lIns="0" bIns="0" rIns="0">
            <a:spAutoFit/>
          </a:bodyPr>
          <a:lstStyle/>
          <a:p>
            <a:pPr algn="ctr">
              <a:lnSpc>
                <a:spcPts val="2436"/>
              </a:lnSpc>
            </a:pPr>
            <a:r>
              <a:rPr lang="en-US" sz="2800" spc="-252">
                <a:solidFill>
                  <a:srgbClr val="000000"/>
                </a:solidFill>
                <a:latin typeface="Montserrat"/>
                <a:ea typeface="Montserrat"/>
                <a:cs typeface="Montserrat"/>
                <a:sym typeface="Montserrat"/>
              </a:rPr>
              <a:t>by.Kelompok 3</a:t>
            </a:r>
          </a:p>
        </p:txBody>
      </p:sp>
      <p:sp>
        <p:nvSpPr>
          <p:cNvPr name="Freeform 25" id="25"/>
          <p:cNvSpPr/>
          <p:nvPr/>
        </p:nvSpPr>
        <p:spPr>
          <a:xfrm flipH="true" flipV="false" rot="1339010">
            <a:off x="15489020" y="9499668"/>
            <a:ext cx="417758" cy="589429"/>
          </a:xfrm>
          <a:custGeom>
            <a:avLst/>
            <a:gdLst/>
            <a:ahLst/>
            <a:cxnLst/>
            <a:rect r="r" b="b" t="t" l="l"/>
            <a:pathLst>
              <a:path h="589429" w="417758">
                <a:moveTo>
                  <a:pt x="417757" y="0"/>
                </a:moveTo>
                <a:lnTo>
                  <a:pt x="0" y="0"/>
                </a:lnTo>
                <a:lnTo>
                  <a:pt x="0" y="589429"/>
                </a:lnTo>
                <a:lnTo>
                  <a:pt x="417757" y="589429"/>
                </a:lnTo>
                <a:lnTo>
                  <a:pt x="417757"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EAF3B2"/>
        </a:solidFill>
      </p:bgPr>
    </p:bg>
    <p:spTree>
      <p:nvGrpSpPr>
        <p:cNvPr id="1" name=""/>
        <p:cNvGrpSpPr/>
        <p:nvPr/>
      </p:nvGrpSpPr>
      <p:grpSpPr>
        <a:xfrm>
          <a:off x="0" y="0"/>
          <a:ext cx="0" cy="0"/>
          <a:chOff x="0" y="0"/>
          <a:chExt cx="0" cy="0"/>
        </a:xfrm>
      </p:grpSpPr>
      <p:sp>
        <p:nvSpPr>
          <p:cNvPr name="Freeform 2" id="2"/>
          <p:cNvSpPr/>
          <p:nvPr/>
        </p:nvSpPr>
        <p:spPr>
          <a:xfrm flipH="false" flipV="false" rot="0">
            <a:off x="170084" y="-2007320"/>
            <a:ext cx="5691227" cy="5698350"/>
          </a:xfrm>
          <a:custGeom>
            <a:avLst/>
            <a:gdLst/>
            <a:ahLst/>
            <a:cxnLst/>
            <a:rect r="r" b="b" t="t" l="l"/>
            <a:pathLst>
              <a:path h="5698350" w="5691227">
                <a:moveTo>
                  <a:pt x="0" y="0"/>
                </a:moveTo>
                <a:lnTo>
                  <a:pt x="5691227" y="0"/>
                </a:lnTo>
                <a:lnTo>
                  <a:pt x="5691227" y="5698350"/>
                </a:lnTo>
                <a:lnTo>
                  <a:pt x="0" y="569835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556832" y="4695971"/>
            <a:ext cx="11923201" cy="11923201"/>
          </a:xfrm>
          <a:custGeom>
            <a:avLst/>
            <a:gdLst/>
            <a:ahLst/>
            <a:cxnLst/>
            <a:rect r="r" b="b" t="t" l="l"/>
            <a:pathLst>
              <a:path h="11923201" w="11923201">
                <a:moveTo>
                  <a:pt x="0" y="0"/>
                </a:moveTo>
                <a:lnTo>
                  <a:pt x="11923201" y="0"/>
                </a:lnTo>
                <a:lnTo>
                  <a:pt x="11923201" y="11923202"/>
                </a:lnTo>
                <a:lnTo>
                  <a:pt x="0" y="11923202"/>
                </a:lnTo>
                <a:lnTo>
                  <a:pt x="0" y="0"/>
                </a:lnTo>
                <a:close/>
              </a:path>
            </a:pathLst>
          </a:custGeom>
          <a:blipFill>
            <a:blip r:embed="rId4">
              <a:alphaModFix amt="50000"/>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523838" y="4695971"/>
            <a:ext cx="1009724" cy="499813"/>
          </a:xfrm>
          <a:custGeom>
            <a:avLst/>
            <a:gdLst/>
            <a:ahLst/>
            <a:cxnLst/>
            <a:rect r="r" b="b" t="t" l="l"/>
            <a:pathLst>
              <a:path h="499813" w="1009724">
                <a:moveTo>
                  <a:pt x="0" y="0"/>
                </a:moveTo>
                <a:lnTo>
                  <a:pt x="1009724" y="0"/>
                </a:lnTo>
                <a:lnTo>
                  <a:pt x="1009724" y="499814"/>
                </a:lnTo>
                <a:lnTo>
                  <a:pt x="0" y="4998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0652426" y="5335614"/>
            <a:ext cx="1009724" cy="499813"/>
          </a:xfrm>
          <a:custGeom>
            <a:avLst/>
            <a:gdLst/>
            <a:ahLst/>
            <a:cxnLst/>
            <a:rect r="r" b="b" t="t" l="l"/>
            <a:pathLst>
              <a:path h="499813" w="1009724">
                <a:moveTo>
                  <a:pt x="0" y="0"/>
                </a:moveTo>
                <a:lnTo>
                  <a:pt x="1009724" y="0"/>
                </a:lnTo>
                <a:lnTo>
                  <a:pt x="1009724" y="499813"/>
                </a:lnTo>
                <a:lnTo>
                  <a:pt x="0" y="49981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7660808" y="2126889"/>
            <a:ext cx="6992960" cy="770066"/>
          </a:xfrm>
          <a:prstGeom prst="rect">
            <a:avLst/>
          </a:prstGeom>
        </p:spPr>
        <p:txBody>
          <a:bodyPr anchor="t" rtlCol="false" tIns="0" lIns="0" bIns="0" rIns="0">
            <a:spAutoFit/>
          </a:bodyPr>
          <a:lstStyle/>
          <a:p>
            <a:pPr algn="l">
              <a:lnSpc>
                <a:spcPts val="5483"/>
              </a:lnSpc>
            </a:pPr>
            <a:r>
              <a:rPr lang="en-US" sz="6302" spc="-567" b="true">
                <a:solidFill>
                  <a:srgbClr val="293960"/>
                </a:solidFill>
                <a:latin typeface="Montserrat Bold"/>
                <a:ea typeface="Montserrat Bold"/>
                <a:cs typeface="Montserrat Bold"/>
                <a:sym typeface="Montserrat Bold"/>
              </a:rPr>
              <a:t>Latar Belakang</a:t>
            </a:r>
          </a:p>
        </p:txBody>
      </p:sp>
      <p:sp>
        <p:nvSpPr>
          <p:cNvPr name="TextBox 7" id="7"/>
          <p:cNvSpPr txBox="true"/>
          <p:nvPr/>
        </p:nvSpPr>
        <p:spPr>
          <a:xfrm rot="0">
            <a:off x="1181100" y="4222422"/>
            <a:ext cx="16230600" cy="3714490"/>
          </a:xfrm>
          <a:prstGeom prst="rect">
            <a:avLst/>
          </a:prstGeom>
        </p:spPr>
        <p:txBody>
          <a:bodyPr anchor="t" rtlCol="false" tIns="0" lIns="0" bIns="0" rIns="0">
            <a:spAutoFit/>
          </a:bodyPr>
          <a:lstStyle/>
          <a:p>
            <a:pPr algn="just">
              <a:lnSpc>
                <a:spcPts val="4200"/>
              </a:lnSpc>
            </a:pPr>
            <a:r>
              <a:rPr lang="en-US" sz="3000" spc="-9">
                <a:solidFill>
                  <a:srgbClr val="293960"/>
                </a:solidFill>
                <a:latin typeface="Montserrat"/>
                <a:ea typeface="Montserrat"/>
                <a:cs typeface="Montserrat"/>
                <a:sym typeface="Montserrat"/>
              </a:rPr>
              <a:t>Di era digital, keamanan data sangat penting agar informasi tidak mudah diretas atau disalahgunakan. Salah satu cara menjaganya adalah dengan kriptografi, yaitu menyandikan pesan supaya hanya orang tertentu yang bisa membacanya. Vigenere Cipher merupakan metode kriptografi klasik yang lebih aman dari Caesar Cipher karena memakai kunci berbeda untuk tiap huruf. Program ini dibuat dengan Python agar pengguna bisa mencoba langsung proses enkripsi dan dekripsi serta memahami cara kerja dasar kriptografi simetris.</a:t>
            </a:r>
          </a:p>
        </p:txBody>
      </p:sp>
      <p:grpSp>
        <p:nvGrpSpPr>
          <p:cNvPr name="Group 8" id="8"/>
          <p:cNvGrpSpPr/>
          <p:nvPr/>
        </p:nvGrpSpPr>
        <p:grpSpPr>
          <a:xfrm rot="0">
            <a:off x="13242052" y="8178882"/>
            <a:ext cx="4017248" cy="1079418"/>
            <a:chOff x="0" y="0"/>
            <a:chExt cx="5356331" cy="1439224"/>
          </a:xfrm>
        </p:grpSpPr>
        <p:grpSp>
          <p:nvGrpSpPr>
            <p:cNvPr name="Group 9" id="9"/>
            <p:cNvGrpSpPr/>
            <p:nvPr/>
          </p:nvGrpSpPr>
          <p:grpSpPr>
            <a:xfrm rot="0">
              <a:off x="631339" y="0"/>
              <a:ext cx="4724991" cy="1061492"/>
              <a:chOff x="0" y="0"/>
              <a:chExt cx="933332" cy="209678"/>
            </a:xfrm>
          </p:grpSpPr>
          <p:sp>
            <p:nvSpPr>
              <p:cNvPr name="Freeform 10" id="10"/>
              <p:cNvSpPr/>
              <p:nvPr/>
            </p:nvSpPr>
            <p:spPr>
              <a:xfrm flipH="false" flipV="false" rot="0">
                <a:off x="0" y="0"/>
                <a:ext cx="933332" cy="209678"/>
              </a:xfrm>
              <a:custGeom>
                <a:avLst/>
                <a:gdLst/>
                <a:ahLst/>
                <a:cxnLst/>
                <a:rect r="r" b="b" t="t" l="l"/>
                <a:pathLst>
                  <a:path h="209678" w="933332">
                    <a:moveTo>
                      <a:pt x="104839" y="0"/>
                    </a:moveTo>
                    <a:lnTo>
                      <a:pt x="828493" y="0"/>
                    </a:lnTo>
                    <a:cubicBezTo>
                      <a:pt x="856298" y="0"/>
                      <a:pt x="882964" y="11045"/>
                      <a:pt x="902625" y="30707"/>
                    </a:cubicBezTo>
                    <a:cubicBezTo>
                      <a:pt x="922286" y="50368"/>
                      <a:pt x="933332" y="77034"/>
                      <a:pt x="933332" y="104839"/>
                    </a:cubicBezTo>
                    <a:lnTo>
                      <a:pt x="933332" y="104839"/>
                    </a:lnTo>
                    <a:cubicBezTo>
                      <a:pt x="933332" y="162740"/>
                      <a:pt x="886394" y="209678"/>
                      <a:pt x="828493" y="209678"/>
                    </a:cubicBezTo>
                    <a:lnTo>
                      <a:pt x="104839" y="209678"/>
                    </a:lnTo>
                    <a:cubicBezTo>
                      <a:pt x="77034" y="209678"/>
                      <a:pt x="50368" y="198632"/>
                      <a:pt x="30707" y="178971"/>
                    </a:cubicBezTo>
                    <a:cubicBezTo>
                      <a:pt x="11045" y="159310"/>
                      <a:pt x="0" y="132644"/>
                      <a:pt x="0" y="104839"/>
                    </a:cubicBezTo>
                    <a:lnTo>
                      <a:pt x="0" y="104839"/>
                    </a:lnTo>
                    <a:cubicBezTo>
                      <a:pt x="0" y="77034"/>
                      <a:pt x="11045" y="50368"/>
                      <a:pt x="30707" y="30707"/>
                    </a:cubicBezTo>
                    <a:cubicBezTo>
                      <a:pt x="50368" y="11045"/>
                      <a:pt x="77034" y="0"/>
                      <a:pt x="104839" y="0"/>
                    </a:cubicBezTo>
                    <a:close/>
                  </a:path>
                </a:pathLst>
              </a:custGeom>
              <a:solidFill>
                <a:srgbClr val="9FBAF1"/>
              </a:solidFill>
              <a:ln w="28575" cap="rnd">
                <a:solidFill>
                  <a:srgbClr val="293960"/>
                </a:solidFill>
                <a:prstDash val="solid"/>
                <a:round/>
              </a:ln>
            </p:spPr>
          </p:sp>
          <p:sp>
            <p:nvSpPr>
              <p:cNvPr name="TextBox 11" id="11"/>
              <p:cNvSpPr txBox="true"/>
              <p:nvPr/>
            </p:nvSpPr>
            <p:spPr>
              <a:xfrm>
                <a:off x="0" y="-38100"/>
                <a:ext cx="933332" cy="24777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631339" y="344613"/>
              <a:ext cx="4724991" cy="467516"/>
            </a:xfrm>
            <a:prstGeom prst="rect">
              <a:avLst/>
            </a:prstGeom>
          </p:spPr>
          <p:txBody>
            <a:bodyPr anchor="t" rtlCol="false" tIns="0" lIns="0" bIns="0" rIns="0">
              <a:spAutoFit/>
            </a:bodyPr>
            <a:lstStyle/>
            <a:p>
              <a:pPr algn="ctr">
                <a:lnSpc>
                  <a:spcPts val="2436"/>
                </a:lnSpc>
              </a:pPr>
              <a:r>
                <a:rPr lang="en-US" sz="2800" spc="-252">
                  <a:solidFill>
                    <a:srgbClr val="293960"/>
                  </a:solidFill>
                  <a:latin typeface="Montserrat"/>
                  <a:ea typeface="Montserrat"/>
                  <a:cs typeface="Montserrat"/>
                  <a:sym typeface="Montserrat"/>
                </a:rPr>
                <a:t>by.Kelompok 3</a:t>
              </a:r>
            </a:p>
          </p:txBody>
        </p:sp>
        <p:sp>
          <p:nvSpPr>
            <p:cNvPr name="Freeform 13" id="13"/>
            <p:cNvSpPr/>
            <p:nvPr/>
          </p:nvSpPr>
          <p:spPr>
            <a:xfrm flipH="true" flipV="false" rot="1339010">
              <a:off x="128355" y="576996"/>
              <a:ext cx="557010" cy="785905"/>
            </a:xfrm>
            <a:custGeom>
              <a:avLst/>
              <a:gdLst/>
              <a:ahLst/>
              <a:cxnLst/>
              <a:rect r="r" b="b" t="t" l="l"/>
              <a:pathLst>
                <a:path h="785905" w="557010">
                  <a:moveTo>
                    <a:pt x="557010" y="0"/>
                  </a:moveTo>
                  <a:lnTo>
                    <a:pt x="0" y="0"/>
                  </a:lnTo>
                  <a:lnTo>
                    <a:pt x="0" y="785905"/>
                  </a:lnTo>
                  <a:lnTo>
                    <a:pt x="557010" y="785905"/>
                  </a:lnTo>
                  <a:lnTo>
                    <a:pt x="55701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EFEFB"/>
        </a:solidFill>
      </p:bgPr>
    </p:bg>
    <p:spTree>
      <p:nvGrpSpPr>
        <p:cNvPr id="1" name=""/>
        <p:cNvGrpSpPr/>
        <p:nvPr/>
      </p:nvGrpSpPr>
      <p:grpSpPr>
        <a:xfrm>
          <a:off x="0" y="0"/>
          <a:ext cx="0" cy="0"/>
          <a:chOff x="0" y="0"/>
          <a:chExt cx="0" cy="0"/>
        </a:xfrm>
      </p:grpSpPr>
      <p:sp>
        <p:nvSpPr>
          <p:cNvPr name="Freeform 2" id="2"/>
          <p:cNvSpPr/>
          <p:nvPr/>
        </p:nvSpPr>
        <p:spPr>
          <a:xfrm flipH="false" flipV="false" rot="0">
            <a:off x="10062055" y="5143500"/>
            <a:ext cx="11489861" cy="11489861"/>
          </a:xfrm>
          <a:custGeom>
            <a:avLst/>
            <a:gdLst/>
            <a:ahLst/>
            <a:cxnLst/>
            <a:rect r="r" b="b" t="t" l="l"/>
            <a:pathLst>
              <a:path h="11489861" w="11489861">
                <a:moveTo>
                  <a:pt x="0" y="0"/>
                </a:moveTo>
                <a:lnTo>
                  <a:pt x="11489861" y="0"/>
                </a:lnTo>
                <a:lnTo>
                  <a:pt x="11489861" y="11489861"/>
                </a:lnTo>
                <a:lnTo>
                  <a:pt x="0" y="11489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3846031" y="-2223327"/>
            <a:ext cx="10775984" cy="10775984"/>
          </a:xfrm>
          <a:custGeom>
            <a:avLst/>
            <a:gdLst/>
            <a:ahLst/>
            <a:cxnLst/>
            <a:rect r="r" b="b" t="t" l="l"/>
            <a:pathLst>
              <a:path h="10775984" w="10775984">
                <a:moveTo>
                  <a:pt x="0" y="0"/>
                </a:moveTo>
                <a:lnTo>
                  <a:pt x="10775984" y="0"/>
                </a:lnTo>
                <a:lnTo>
                  <a:pt x="10775984" y="10775984"/>
                </a:lnTo>
                <a:lnTo>
                  <a:pt x="0" y="107759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4" id="4"/>
          <p:cNvSpPr txBox="true"/>
          <p:nvPr/>
        </p:nvSpPr>
        <p:spPr>
          <a:xfrm rot="0">
            <a:off x="1541961" y="2057932"/>
            <a:ext cx="6992960" cy="770066"/>
          </a:xfrm>
          <a:prstGeom prst="rect">
            <a:avLst/>
          </a:prstGeom>
        </p:spPr>
        <p:txBody>
          <a:bodyPr anchor="t" rtlCol="false" tIns="0" lIns="0" bIns="0" rIns="0">
            <a:spAutoFit/>
          </a:bodyPr>
          <a:lstStyle/>
          <a:p>
            <a:pPr algn="l">
              <a:lnSpc>
                <a:spcPts val="5483"/>
              </a:lnSpc>
            </a:pPr>
            <a:r>
              <a:rPr lang="en-US" sz="6302" spc="-567" b="true">
                <a:solidFill>
                  <a:srgbClr val="293960"/>
                </a:solidFill>
                <a:latin typeface="Montserrat Bold"/>
                <a:ea typeface="Montserrat Bold"/>
                <a:cs typeface="Montserrat Bold"/>
                <a:sym typeface="Montserrat Bold"/>
              </a:rPr>
              <a:t>Rumusan masalah </a:t>
            </a:r>
          </a:p>
        </p:txBody>
      </p:sp>
      <p:sp>
        <p:nvSpPr>
          <p:cNvPr name="Freeform 5" id="5"/>
          <p:cNvSpPr/>
          <p:nvPr/>
        </p:nvSpPr>
        <p:spPr>
          <a:xfrm flipH="false" flipV="false" rot="0">
            <a:off x="1028700" y="677524"/>
            <a:ext cx="2004082" cy="1189924"/>
          </a:xfrm>
          <a:custGeom>
            <a:avLst/>
            <a:gdLst/>
            <a:ahLst/>
            <a:cxnLst/>
            <a:rect r="r" b="b" t="t" l="l"/>
            <a:pathLst>
              <a:path h="1189924" w="2004082">
                <a:moveTo>
                  <a:pt x="0" y="0"/>
                </a:moveTo>
                <a:lnTo>
                  <a:pt x="2004082" y="0"/>
                </a:lnTo>
                <a:lnTo>
                  <a:pt x="2004082" y="1189924"/>
                </a:lnTo>
                <a:lnTo>
                  <a:pt x="0" y="118992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6" id="6"/>
          <p:cNvSpPr txBox="true"/>
          <p:nvPr/>
        </p:nvSpPr>
        <p:spPr>
          <a:xfrm rot="0">
            <a:off x="345869" y="3237841"/>
            <a:ext cx="8189053" cy="5314950"/>
          </a:xfrm>
          <a:prstGeom prst="rect">
            <a:avLst/>
          </a:prstGeom>
        </p:spPr>
        <p:txBody>
          <a:bodyPr anchor="t" rtlCol="false" tIns="0" lIns="0" bIns="0" rIns="0">
            <a:spAutoFit/>
          </a:bodyPr>
          <a:lstStyle/>
          <a:p>
            <a:pPr algn="just" marL="647700" indent="-323850" lvl="1">
              <a:lnSpc>
                <a:spcPts val="4200"/>
              </a:lnSpc>
              <a:buAutoNum type="arabicPeriod" startAt="1"/>
            </a:pPr>
            <a:r>
              <a:rPr lang="en-US" sz="3000" spc="-9">
                <a:solidFill>
                  <a:srgbClr val="293960"/>
                </a:solidFill>
                <a:latin typeface="Montserrat"/>
                <a:ea typeface="Montserrat"/>
                <a:cs typeface="Montserrat"/>
                <a:sym typeface="Montserrat"/>
              </a:rPr>
              <a:t>Bagaimana cara menerapkan algoritma Vigenère Cipher untuk proses enkripsi dan dekripsi pesan menggunakan bahasa pemrograman Python? </a:t>
            </a:r>
          </a:p>
          <a:p>
            <a:pPr algn="just" marL="647700" indent="-323850" lvl="1">
              <a:lnSpc>
                <a:spcPts val="4200"/>
              </a:lnSpc>
              <a:buAutoNum type="arabicPeriod" startAt="1"/>
            </a:pPr>
            <a:r>
              <a:rPr lang="en-US" sz="3000" spc="-9">
                <a:solidFill>
                  <a:srgbClr val="293960"/>
                </a:solidFill>
                <a:latin typeface="Montserrat"/>
                <a:ea typeface="Montserrat"/>
                <a:cs typeface="Montserrat"/>
                <a:sym typeface="Montserrat"/>
              </a:rPr>
              <a:t>Bagaimana program dapat membantu memahami konsep dasar kriptografi klasik berbasis karakter dan sistem kriptografi simetris? </a:t>
            </a:r>
          </a:p>
          <a:p>
            <a:pPr algn="just">
              <a:lnSpc>
                <a:spcPts val="4200"/>
              </a:lnSpc>
            </a:pPr>
          </a:p>
        </p:txBody>
      </p:sp>
      <p:sp>
        <p:nvSpPr>
          <p:cNvPr name="TextBox 7" id="7"/>
          <p:cNvSpPr txBox="true"/>
          <p:nvPr/>
        </p:nvSpPr>
        <p:spPr>
          <a:xfrm rot="0">
            <a:off x="11801563" y="2057948"/>
            <a:ext cx="2973713" cy="770050"/>
          </a:xfrm>
          <a:prstGeom prst="rect">
            <a:avLst/>
          </a:prstGeom>
        </p:spPr>
        <p:txBody>
          <a:bodyPr anchor="t" rtlCol="false" tIns="0" lIns="0" bIns="0" rIns="0">
            <a:spAutoFit/>
          </a:bodyPr>
          <a:lstStyle/>
          <a:p>
            <a:pPr algn="l">
              <a:lnSpc>
                <a:spcPts val="5483"/>
              </a:lnSpc>
            </a:pPr>
            <a:r>
              <a:rPr lang="en-US" sz="6302" spc="-567" b="true">
                <a:solidFill>
                  <a:srgbClr val="293960"/>
                </a:solidFill>
                <a:latin typeface="Montserrat Bold"/>
                <a:ea typeface="Montserrat Bold"/>
                <a:cs typeface="Montserrat Bold"/>
                <a:sym typeface="Montserrat Bold"/>
              </a:rPr>
              <a:t>Tujuan</a:t>
            </a:r>
          </a:p>
        </p:txBody>
      </p:sp>
      <p:sp>
        <p:nvSpPr>
          <p:cNvPr name="AutoShape 8" id="8"/>
          <p:cNvSpPr/>
          <p:nvPr/>
        </p:nvSpPr>
        <p:spPr>
          <a:xfrm>
            <a:off x="9163050" y="1867448"/>
            <a:ext cx="0" cy="6749891"/>
          </a:xfrm>
          <a:prstGeom prst="line">
            <a:avLst/>
          </a:prstGeom>
          <a:ln cap="flat" w="38100">
            <a:solidFill>
              <a:srgbClr val="000000"/>
            </a:solidFill>
            <a:prstDash val="solid"/>
            <a:headEnd type="none" len="sm" w="sm"/>
            <a:tailEnd type="none" len="sm" w="sm"/>
          </a:ln>
        </p:spPr>
      </p:sp>
      <p:sp>
        <p:nvSpPr>
          <p:cNvPr name="TextBox 9" id="9"/>
          <p:cNvSpPr txBox="true"/>
          <p:nvPr/>
        </p:nvSpPr>
        <p:spPr>
          <a:xfrm rot="0">
            <a:off x="9163050" y="3237707"/>
            <a:ext cx="8250739" cy="5314950"/>
          </a:xfrm>
          <a:prstGeom prst="rect">
            <a:avLst/>
          </a:prstGeom>
        </p:spPr>
        <p:txBody>
          <a:bodyPr anchor="t" rtlCol="false" tIns="0" lIns="0" bIns="0" rIns="0">
            <a:spAutoFit/>
          </a:bodyPr>
          <a:lstStyle/>
          <a:p>
            <a:pPr algn="just" marL="647700" indent="-323850" lvl="1">
              <a:lnSpc>
                <a:spcPts val="4200"/>
              </a:lnSpc>
              <a:spcBef>
                <a:spcPct val="0"/>
              </a:spcBef>
              <a:buAutoNum type="arabicPeriod" startAt="1"/>
            </a:pPr>
            <a:r>
              <a:rPr lang="en-US" sz="3000" spc="-9">
                <a:solidFill>
                  <a:srgbClr val="293960"/>
                </a:solidFill>
                <a:latin typeface="Montserrat"/>
                <a:ea typeface="Montserrat"/>
                <a:cs typeface="Montserrat"/>
                <a:sym typeface="Montserrat"/>
              </a:rPr>
              <a:t>Untuk mengimplem</a:t>
            </a:r>
            <a:r>
              <a:rPr lang="en-US" sz="3000" spc="-9">
                <a:solidFill>
                  <a:srgbClr val="293960"/>
                </a:solidFill>
                <a:latin typeface="Montserrat"/>
                <a:ea typeface="Montserrat"/>
                <a:cs typeface="Montserrat"/>
                <a:sym typeface="Montserrat"/>
              </a:rPr>
              <a:t>entasikan algoritma Vigenère Cipher dalam bentuk program Python yang dapat melakukan proses enkripsi dan dekripsi pesan. </a:t>
            </a:r>
          </a:p>
          <a:p>
            <a:pPr algn="just" marL="647700" indent="-323850" lvl="1">
              <a:lnSpc>
                <a:spcPts val="4200"/>
              </a:lnSpc>
              <a:spcBef>
                <a:spcPct val="0"/>
              </a:spcBef>
              <a:buAutoNum type="arabicPeriod" startAt="1"/>
            </a:pPr>
            <a:r>
              <a:rPr lang="en-US" sz="3000" spc="-9">
                <a:solidFill>
                  <a:srgbClr val="293960"/>
                </a:solidFill>
                <a:latin typeface="Montserrat"/>
                <a:ea typeface="Montserrat"/>
                <a:cs typeface="Montserrat"/>
                <a:sym typeface="Montserrat"/>
              </a:rPr>
              <a:t>Untuk memberikan pemahaman praktis tentang penerapan kriptografi klasik dan mekanisme kerja sistem kriptografi simetris. </a:t>
            </a:r>
          </a:p>
          <a:p>
            <a:pPr algn="just">
              <a:lnSpc>
                <a:spcPts val="4200"/>
              </a:lnSpc>
              <a:spcBef>
                <a:spcPct val="0"/>
              </a:spcBef>
            </a:pPr>
          </a:p>
        </p:txBody>
      </p:sp>
      <p:grpSp>
        <p:nvGrpSpPr>
          <p:cNvPr name="Group 10" id="10"/>
          <p:cNvGrpSpPr/>
          <p:nvPr/>
        </p:nvGrpSpPr>
        <p:grpSpPr>
          <a:xfrm rot="0">
            <a:off x="13292119" y="8552657"/>
            <a:ext cx="3967181" cy="1163872"/>
            <a:chOff x="0" y="0"/>
            <a:chExt cx="5289574" cy="1551829"/>
          </a:xfrm>
        </p:grpSpPr>
        <p:grpSp>
          <p:nvGrpSpPr>
            <p:cNvPr name="Group 11" id="11"/>
            <p:cNvGrpSpPr/>
            <p:nvPr/>
          </p:nvGrpSpPr>
          <p:grpSpPr>
            <a:xfrm rot="0">
              <a:off x="0" y="0"/>
              <a:ext cx="5107115" cy="1118152"/>
              <a:chOff x="0" y="0"/>
              <a:chExt cx="1044854" cy="228760"/>
            </a:xfrm>
          </p:grpSpPr>
          <p:sp>
            <p:nvSpPr>
              <p:cNvPr name="Freeform 12" id="12"/>
              <p:cNvSpPr/>
              <p:nvPr/>
            </p:nvSpPr>
            <p:spPr>
              <a:xfrm flipH="false" flipV="false" rot="0">
                <a:off x="0" y="0"/>
                <a:ext cx="1044854" cy="228760"/>
              </a:xfrm>
              <a:custGeom>
                <a:avLst/>
                <a:gdLst/>
                <a:ahLst/>
                <a:cxnLst/>
                <a:rect r="r" b="b" t="t" l="l"/>
                <a:pathLst>
                  <a:path h="228760" w="1044854">
                    <a:moveTo>
                      <a:pt x="114380" y="0"/>
                    </a:moveTo>
                    <a:lnTo>
                      <a:pt x="930474" y="0"/>
                    </a:lnTo>
                    <a:cubicBezTo>
                      <a:pt x="960809" y="0"/>
                      <a:pt x="989902" y="12051"/>
                      <a:pt x="1011353" y="33501"/>
                    </a:cubicBezTo>
                    <a:cubicBezTo>
                      <a:pt x="1032803" y="54952"/>
                      <a:pt x="1044854" y="84045"/>
                      <a:pt x="1044854" y="114380"/>
                    </a:cubicBezTo>
                    <a:lnTo>
                      <a:pt x="1044854" y="114380"/>
                    </a:lnTo>
                    <a:cubicBezTo>
                      <a:pt x="1044854" y="144716"/>
                      <a:pt x="1032803" y="173809"/>
                      <a:pt x="1011353" y="195259"/>
                    </a:cubicBezTo>
                    <a:cubicBezTo>
                      <a:pt x="989902" y="216710"/>
                      <a:pt x="960809" y="228760"/>
                      <a:pt x="930474" y="228760"/>
                    </a:cubicBezTo>
                    <a:lnTo>
                      <a:pt x="114380" y="228760"/>
                    </a:lnTo>
                    <a:cubicBezTo>
                      <a:pt x="84045" y="228760"/>
                      <a:pt x="54952" y="216710"/>
                      <a:pt x="33501" y="195259"/>
                    </a:cubicBezTo>
                    <a:cubicBezTo>
                      <a:pt x="12051" y="173809"/>
                      <a:pt x="0" y="144716"/>
                      <a:pt x="0" y="114380"/>
                    </a:cubicBezTo>
                    <a:lnTo>
                      <a:pt x="0" y="114380"/>
                    </a:lnTo>
                    <a:cubicBezTo>
                      <a:pt x="0" y="84045"/>
                      <a:pt x="12051" y="54952"/>
                      <a:pt x="33501" y="33501"/>
                    </a:cubicBezTo>
                    <a:cubicBezTo>
                      <a:pt x="54952" y="12051"/>
                      <a:pt x="84045" y="0"/>
                      <a:pt x="114380" y="0"/>
                    </a:cubicBezTo>
                    <a:close/>
                  </a:path>
                </a:pathLst>
              </a:custGeom>
              <a:solidFill>
                <a:srgbClr val="EAF3B2"/>
              </a:solidFill>
              <a:ln w="28575" cap="rnd">
                <a:solidFill>
                  <a:srgbClr val="293960"/>
                </a:solidFill>
                <a:prstDash val="solid"/>
                <a:round/>
              </a:ln>
            </p:spPr>
          </p:sp>
          <p:sp>
            <p:nvSpPr>
              <p:cNvPr name="TextBox 13" id="13"/>
              <p:cNvSpPr txBox="true"/>
              <p:nvPr/>
            </p:nvSpPr>
            <p:spPr>
              <a:xfrm>
                <a:off x="0" y="-38100"/>
                <a:ext cx="1044854" cy="266860"/>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4731463" y="764370"/>
              <a:ext cx="558111" cy="787458"/>
            </a:xfrm>
            <a:custGeom>
              <a:avLst/>
              <a:gdLst/>
              <a:ahLst/>
              <a:cxnLst/>
              <a:rect r="r" b="b" t="t" l="l"/>
              <a:pathLst>
                <a:path h="787458" w="558111">
                  <a:moveTo>
                    <a:pt x="0" y="0"/>
                  </a:moveTo>
                  <a:lnTo>
                    <a:pt x="558111" y="0"/>
                  </a:lnTo>
                  <a:lnTo>
                    <a:pt x="558111" y="787459"/>
                  </a:lnTo>
                  <a:lnTo>
                    <a:pt x="0" y="7874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5" id="15"/>
            <p:cNvSpPr txBox="true"/>
            <p:nvPr/>
          </p:nvSpPr>
          <p:spPr>
            <a:xfrm rot="0">
              <a:off x="0" y="373077"/>
              <a:ext cx="5107115" cy="457628"/>
            </a:xfrm>
            <a:prstGeom prst="rect">
              <a:avLst/>
            </a:prstGeom>
          </p:spPr>
          <p:txBody>
            <a:bodyPr anchor="t" rtlCol="false" tIns="0" lIns="0" bIns="0" rIns="0">
              <a:spAutoFit/>
            </a:bodyPr>
            <a:lstStyle/>
            <a:p>
              <a:pPr algn="ctr">
                <a:lnSpc>
                  <a:spcPts val="2351"/>
                </a:lnSpc>
              </a:pPr>
              <a:r>
                <a:rPr lang="en-US" sz="2703" spc="-243">
                  <a:solidFill>
                    <a:srgbClr val="293960"/>
                  </a:solidFill>
                  <a:latin typeface="Montserrat"/>
                  <a:ea typeface="Montserrat"/>
                  <a:cs typeface="Montserrat"/>
                  <a:sym typeface="Montserrat"/>
                </a:rPr>
                <a:t>by.Kelompok 3</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293960"/>
        </a:solidFill>
      </p:bgPr>
    </p:bg>
    <p:spTree>
      <p:nvGrpSpPr>
        <p:cNvPr id="1" name=""/>
        <p:cNvGrpSpPr/>
        <p:nvPr/>
      </p:nvGrpSpPr>
      <p:grpSpPr>
        <a:xfrm>
          <a:off x="0" y="0"/>
          <a:ext cx="0" cy="0"/>
          <a:chOff x="0" y="0"/>
          <a:chExt cx="0" cy="0"/>
        </a:xfrm>
      </p:grpSpPr>
      <p:sp>
        <p:nvSpPr>
          <p:cNvPr name="Freeform 2" id="2"/>
          <p:cNvSpPr/>
          <p:nvPr/>
        </p:nvSpPr>
        <p:spPr>
          <a:xfrm flipH="false" flipV="false" rot="0">
            <a:off x="-7914019" y="1028700"/>
            <a:ext cx="11489861" cy="11489861"/>
          </a:xfrm>
          <a:custGeom>
            <a:avLst/>
            <a:gdLst/>
            <a:ahLst/>
            <a:cxnLst/>
            <a:rect r="r" b="b" t="t" l="l"/>
            <a:pathLst>
              <a:path h="11489861" w="11489861">
                <a:moveTo>
                  <a:pt x="0" y="0"/>
                </a:moveTo>
                <a:lnTo>
                  <a:pt x="11489861" y="0"/>
                </a:lnTo>
                <a:lnTo>
                  <a:pt x="11489861" y="11489861"/>
                </a:lnTo>
                <a:lnTo>
                  <a:pt x="0" y="1148986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1327646" y="1463372"/>
            <a:ext cx="9975969" cy="2441448"/>
          </a:xfrm>
          <a:prstGeom prst="rect">
            <a:avLst/>
          </a:prstGeom>
        </p:spPr>
        <p:txBody>
          <a:bodyPr anchor="t" rtlCol="false" tIns="0" lIns="0" bIns="0" rIns="0">
            <a:spAutoFit/>
          </a:bodyPr>
          <a:lstStyle/>
          <a:p>
            <a:pPr algn="l">
              <a:lnSpc>
                <a:spcPts val="9546"/>
              </a:lnSpc>
            </a:pPr>
            <a:r>
              <a:rPr lang="en-US" b="true" sz="8600" spc="-326">
                <a:solidFill>
                  <a:srgbClr val="EAF3B2"/>
                </a:solidFill>
                <a:latin typeface="Montserrat Bold"/>
                <a:ea typeface="Montserrat Bold"/>
                <a:cs typeface="Montserrat Bold"/>
                <a:sym typeface="Montserrat Bold"/>
              </a:rPr>
              <a:t>Apa itu Vigenère Cipher ?</a:t>
            </a:r>
          </a:p>
        </p:txBody>
      </p:sp>
      <p:sp>
        <p:nvSpPr>
          <p:cNvPr name="Freeform 4" id="4"/>
          <p:cNvSpPr/>
          <p:nvPr/>
        </p:nvSpPr>
        <p:spPr>
          <a:xfrm flipH="false" flipV="false" rot="0">
            <a:off x="1028700" y="405163"/>
            <a:ext cx="2004082" cy="1189924"/>
          </a:xfrm>
          <a:custGeom>
            <a:avLst/>
            <a:gdLst/>
            <a:ahLst/>
            <a:cxnLst/>
            <a:rect r="r" b="b" t="t" l="l"/>
            <a:pathLst>
              <a:path h="1189924" w="2004082">
                <a:moveTo>
                  <a:pt x="0" y="0"/>
                </a:moveTo>
                <a:lnTo>
                  <a:pt x="2004082" y="0"/>
                </a:lnTo>
                <a:lnTo>
                  <a:pt x="2004082" y="1189924"/>
                </a:lnTo>
                <a:lnTo>
                  <a:pt x="0" y="118992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28700" y="4070022"/>
            <a:ext cx="16230600" cy="3181350"/>
          </a:xfrm>
          <a:prstGeom prst="rect">
            <a:avLst/>
          </a:prstGeom>
        </p:spPr>
        <p:txBody>
          <a:bodyPr anchor="t" rtlCol="false" tIns="0" lIns="0" bIns="0" rIns="0">
            <a:spAutoFit/>
          </a:bodyPr>
          <a:lstStyle/>
          <a:p>
            <a:pPr algn="just">
              <a:lnSpc>
                <a:spcPts val="4200"/>
              </a:lnSpc>
            </a:pPr>
            <a:r>
              <a:rPr lang="en-US" sz="3000" spc="-9">
                <a:solidFill>
                  <a:srgbClr val="EBF5B2"/>
                </a:solidFill>
                <a:latin typeface="Montserrat"/>
                <a:ea typeface="Montserrat"/>
                <a:cs typeface="Montserrat"/>
                <a:sym typeface="Montserrat"/>
              </a:rPr>
              <a:t>Vigenère Cipher merupakan salah satu contoh terbaik dari cipher abjad-banyak (polyalphabetic cipher). Algoritma ini dipublikasikan oleh seorang diplomat dan kriptolog asal Perancis bernama Blaise de Vigenère pada tahun 1586, meskipun konsep awalnya telah diperkenalkan lebih dahulu oleh Giovan Batista Belaso pada tahun 1553 dalam bukunya La Cifra del Sig. Giovan Batista Belaso. Algoritma ini baru dikenal luas sekitar dua abad kemudian dan kemudian dinamakan Vigenère Cipher.  </a:t>
            </a:r>
          </a:p>
        </p:txBody>
      </p:sp>
      <p:grpSp>
        <p:nvGrpSpPr>
          <p:cNvPr name="Group 6" id="6"/>
          <p:cNvGrpSpPr/>
          <p:nvPr/>
        </p:nvGrpSpPr>
        <p:grpSpPr>
          <a:xfrm rot="0">
            <a:off x="13715556" y="8684262"/>
            <a:ext cx="3543744" cy="796119"/>
            <a:chOff x="0" y="0"/>
            <a:chExt cx="933332" cy="209678"/>
          </a:xfrm>
        </p:grpSpPr>
        <p:sp>
          <p:nvSpPr>
            <p:cNvPr name="Freeform 7" id="7"/>
            <p:cNvSpPr/>
            <p:nvPr/>
          </p:nvSpPr>
          <p:spPr>
            <a:xfrm flipH="false" flipV="false" rot="0">
              <a:off x="0" y="0"/>
              <a:ext cx="933332" cy="209678"/>
            </a:xfrm>
            <a:custGeom>
              <a:avLst/>
              <a:gdLst/>
              <a:ahLst/>
              <a:cxnLst/>
              <a:rect r="r" b="b" t="t" l="l"/>
              <a:pathLst>
                <a:path h="209678" w="933332">
                  <a:moveTo>
                    <a:pt x="104839" y="0"/>
                  </a:moveTo>
                  <a:lnTo>
                    <a:pt x="828493" y="0"/>
                  </a:lnTo>
                  <a:cubicBezTo>
                    <a:pt x="856298" y="0"/>
                    <a:pt x="882964" y="11045"/>
                    <a:pt x="902625" y="30707"/>
                  </a:cubicBezTo>
                  <a:cubicBezTo>
                    <a:pt x="922286" y="50368"/>
                    <a:pt x="933332" y="77034"/>
                    <a:pt x="933332" y="104839"/>
                  </a:cubicBezTo>
                  <a:lnTo>
                    <a:pt x="933332" y="104839"/>
                  </a:lnTo>
                  <a:cubicBezTo>
                    <a:pt x="933332" y="162740"/>
                    <a:pt x="886394" y="209678"/>
                    <a:pt x="828493" y="209678"/>
                  </a:cubicBezTo>
                  <a:lnTo>
                    <a:pt x="104839" y="209678"/>
                  </a:lnTo>
                  <a:cubicBezTo>
                    <a:pt x="77034" y="209678"/>
                    <a:pt x="50368" y="198632"/>
                    <a:pt x="30707" y="178971"/>
                  </a:cubicBezTo>
                  <a:cubicBezTo>
                    <a:pt x="11045" y="159310"/>
                    <a:pt x="0" y="132644"/>
                    <a:pt x="0" y="104839"/>
                  </a:cubicBezTo>
                  <a:lnTo>
                    <a:pt x="0" y="104839"/>
                  </a:lnTo>
                  <a:cubicBezTo>
                    <a:pt x="0" y="77034"/>
                    <a:pt x="11045" y="50368"/>
                    <a:pt x="30707" y="30707"/>
                  </a:cubicBezTo>
                  <a:cubicBezTo>
                    <a:pt x="50368" y="11045"/>
                    <a:pt x="77034" y="0"/>
                    <a:pt x="104839" y="0"/>
                  </a:cubicBezTo>
                  <a:close/>
                </a:path>
              </a:pathLst>
            </a:custGeom>
            <a:solidFill>
              <a:srgbClr val="FEFEFB"/>
            </a:solidFill>
            <a:ln w="28575" cap="rnd">
              <a:solidFill>
                <a:srgbClr val="293960"/>
              </a:solidFill>
              <a:prstDash val="solid"/>
              <a:round/>
            </a:ln>
          </p:spPr>
        </p:sp>
        <p:sp>
          <p:nvSpPr>
            <p:cNvPr name="TextBox 8" id="8"/>
            <p:cNvSpPr txBox="true"/>
            <p:nvPr/>
          </p:nvSpPr>
          <p:spPr>
            <a:xfrm>
              <a:off x="0" y="-38100"/>
              <a:ext cx="933332" cy="247778"/>
            </a:xfrm>
            <a:prstGeom prst="rect">
              <a:avLst/>
            </a:prstGeom>
          </p:spPr>
          <p:txBody>
            <a:bodyPr anchor="ctr" rtlCol="false" tIns="50800" lIns="50800" bIns="50800" rIns="50800"/>
            <a:lstStyle/>
            <a:p>
              <a:pPr algn="ctr">
                <a:lnSpc>
                  <a:spcPts val="2659"/>
                </a:lnSpc>
                <a:spcBef>
                  <a:spcPct val="0"/>
                </a:spcBef>
              </a:pPr>
            </a:p>
          </p:txBody>
        </p:sp>
      </p:grpSp>
      <p:sp>
        <p:nvSpPr>
          <p:cNvPr name="TextBox 9" id="9"/>
          <p:cNvSpPr txBox="true"/>
          <p:nvPr/>
        </p:nvSpPr>
        <p:spPr>
          <a:xfrm rot="0">
            <a:off x="13715556" y="8966534"/>
            <a:ext cx="3543744" cy="326824"/>
          </a:xfrm>
          <a:prstGeom prst="rect">
            <a:avLst/>
          </a:prstGeom>
        </p:spPr>
        <p:txBody>
          <a:bodyPr anchor="t" rtlCol="false" tIns="0" lIns="0" bIns="0" rIns="0">
            <a:spAutoFit/>
          </a:bodyPr>
          <a:lstStyle/>
          <a:p>
            <a:pPr algn="ctr">
              <a:lnSpc>
                <a:spcPts val="2436"/>
              </a:lnSpc>
            </a:pPr>
            <a:r>
              <a:rPr lang="en-US" sz="2800" spc="-252">
                <a:solidFill>
                  <a:srgbClr val="000000"/>
                </a:solidFill>
                <a:latin typeface="Montserrat"/>
                <a:ea typeface="Montserrat"/>
                <a:cs typeface="Montserrat"/>
                <a:sym typeface="Montserrat"/>
              </a:rPr>
              <a:t>by.Kelompok 3</a:t>
            </a:r>
          </a:p>
        </p:txBody>
      </p:sp>
      <p:sp>
        <p:nvSpPr>
          <p:cNvPr name="Freeform 10" id="10"/>
          <p:cNvSpPr/>
          <p:nvPr/>
        </p:nvSpPr>
        <p:spPr>
          <a:xfrm flipH="true" flipV="false" rot="1339010">
            <a:off x="13717148" y="9185667"/>
            <a:ext cx="417758" cy="589429"/>
          </a:xfrm>
          <a:custGeom>
            <a:avLst/>
            <a:gdLst/>
            <a:ahLst/>
            <a:cxnLst/>
            <a:rect r="r" b="b" t="t" l="l"/>
            <a:pathLst>
              <a:path h="589429" w="417758">
                <a:moveTo>
                  <a:pt x="417757" y="0"/>
                </a:moveTo>
                <a:lnTo>
                  <a:pt x="0" y="0"/>
                </a:lnTo>
                <a:lnTo>
                  <a:pt x="0" y="589429"/>
                </a:lnTo>
                <a:lnTo>
                  <a:pt x="417757" y="589429"/>
                </a:lnTo>
                <a:lnTo>
                  <a:pt x="417757"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EAF3B2"/>
        </a:solidFill>
      </p:bgPr>
    </p:bg>
    <p:spTree>
      <p:nvGrpSpPr>
        <p:cNvPr id="1" name=""/>
        <p:cNvGrpSpPr/>
        <p:nvPr/>
      </p:nvGrpSpPr>
      <p:grpSpPr>
        <a:xfrm>
          <a:off x="0" y="0"/>
          <a:ext cx="0" cy="0"/>
          <a:chOff x="0" y="0"/>
          <a:chExt cx="0" cy="0"/>
        </a:xfrm>
      </p:grpSpPr>
      <p:grpSp>
        <p:nvGrpSpPr>
          <p:cNvPr name="Group 2" id="2"/>
          <p:cNvGrpSpPr/>
          <p:nvPr/>
        </p:nvGrpSpPr>
        <p:grpSpPr>
          <a:xfrm rot="0">
            <a:off x="-248991" y="-197601"/>
            <a:ext cx="7890128" cy="10682201"/>
            <a:chOff x="0" y="0"/>
            <a:chExt cx="1222387" cy="1654953"/>
          </a:xfrm>
        </p:grpSpPr>
        <p:sp>
          <p:nvSpPr>
            <p:cNvPr name="Freeform 3" id="3"/>
            <p:cNvSpPr/>
            <p:nvPr/>
          </p:nvSpPr>
          <p:spPr>
            <a:xfrm flipH="false" flipV="false" rot="0">
              <a:off x="0" y="0"/>
              <a:ext cx="1222387" cy="1654952"/>
            </a:xfrm>
            <a:custGeom>
              <a:avLst/>
              <a:gdLst/>
              <a:ahLst/>
              <a:cxnLst/>
              <a:rect r="r" b="b" t="t" l="l"/>
              <a:pathLst>
                <a:path h="1654952" w="1222387">
                  <a:moveTo>
                    <a:pt x="0" y="0"/>
                  </a:moveTo>
                  <a:lnTo>
                    <a:pt x="1222387" y="0"/>
                  </a:lnTo>
                  <a:lnTo>
                    <a:pt x="1222387" y="1654952"/>
                  </a:lnTo>
                  <a:lnTo>
                    <a:pt x="0" y="1654952"/>
                  </a:lnTo>
                  <a:close/>
                </a:path>
              </a:pathLst>
            </a:custGeom>
            <a:blipFill>
              <a:blip r:embed="rId2"/>
              <a:stretch>
                <a:fillRect l="-35386" t="0" r="0" b="0"/>
              </a:stretch>
            </a:blipFill>
          </p:spPr>
        </p:sp>
      </p:grpSp>
      <p:sp>
        <p:nvSpPr>
          <p:cNvPr name="TextBox 4" id="4"/>
          <p:cNvSpPr txBox="true"/>
          <p:nvPr/>
        </p:nvSpPr>
        <p:spPr>
          <a:xfrm rot="0">
            <a:off x="1028700" y="1504950"/>
            <a:ext cx="9376078" cy="1809787"/>
          </a:xfrm>
          <a:prstGeom prst="rect">
            <a:avLst/>
          </a:prstGeom>
        </p:spPr>
        <p:txBody>
          <a:bodyPr anchor="t" rtlCol="false" tIns="0" lIns="0" bIns="0" rIns="0">
            <a:spAutoFit/>
          </a:bodyPr>
          <a:lstStyle/>
          <a:p>
            <a:pPr algn="l">
              <a:lnSpc>
                <a:spcPts val="13050"/>
              </a:lnSpc>
            </a:pPr>
            <a:r>
              <a:rPr lang="en-US" sz="15000" spc="-1350" b="true">
                <a:solidFill>
                  <a:srgbClr val="EAF3B2"/>
                </a:solidFill>
                <a:latin typeface="Montserrat Bold"/>
                <a:ea typeface="Montserrat Bold"/>
                <a:cs typeface="Montserrat Bold"/>
                <a:sym typeface="Montserrat Bold"/>
              </a:rPr>
              <a:t>python</a:t>
            </a:r>
          </a:p>
        </p:txBody>
      </p:sp>
      <p:sp>
        <p:nvSpPr>
          <p:cNvPr name="Freeform 5" id="5"/>
          <p:cNvSpPr/>
          <p:nvPr/>
        </p:nvSpPr>
        <p:spPr>
          <a:xfrm flipH="false" flipV="false" rot="-699889">
            <a:off x="7216767" y="2500590"/>
            <a:ext cx="848740" cy="1197517"/>
          </a:xfrm>
          <a:custGeom>
            <a:avLst/>
            <a:gdLst/>
            <a:ahLst/>
            <a:cxnLst/>
            <a:rect r="r" b="b" t="t" l="l"/>
            <a:pathLst>
              <a:path h="1197517" w="848740">
                <a:moveTo>
                  <a:pt x="0" y="0"/>
                </a:moveTo>
                <a:lnTo>
                  <a:pt x="848740" y="0"/>
                </a:lnTo>
                <a:lnTo>
                  <a:pt x="848740" y="1197516"/>
                </a:lnTo>
                <a:lnTo>
                  <a:pt x="0" y="119751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6" id="6"/>
          <p:cNvSpPr/>
          <p:nvPr/>
        </p:nvSpPr>
        <p:spPr>
          <a:xfrm flipH="false" flipV="false" rot="0">
            <a:off x="13141923" y="-845243"/>
            <a:ext cx="5817293" cy="5817293"/>
          </a:xfrm>
          <a:custGeom>
            <a:avLst/>
            <a:gdLst/>
            <a:ahLst/>
            <a:cxnLst/>
            <a:rect r="r" b="b" t="t" l="l"/>
            <a:pathLst>
              <a:path h="5817293" w="5817293">
                <a:moveTo>
                  <a:pt x="0" y="0"/>
                </a:moveTo>
                <a:lnTo>
                  <a:pt x="5817293" y="0"/>
                </a:lnTo>
                <a:lnTo>
                  <a:pt x="5817293" y="5817293"/>
                </a:lnTo>
                <a:lnTo>
                  <a:pt x="0" y="5817293"/>
                </a:lnTo>
                <a:lnTo>
                  <a:pt x="0" y="0"/>
                </a:lnTo>
                <a:close/>
              </a:path>
            </a:pathLst>
          </a:custGeom>
          <a:blipFill>
            <a:blip r:embed="rId5">
              <a:alphaModFix amt="5000"/>
              <a:extLst>
                <a:ext uri="{96DAC541-7B7A-43D3-8B79-37D633B846F1}">
                  <asvg:svgBlip xmlns:asvg="http://schemas.microsoft.com/office/drawing/2016/SVG/main" r:embed="rId6"/>
                </a:ext>
              </a:extLst>
            </a:blip>
            <a:stretch>
              <a:fillRect l="0" t="0" r="0" b="0"/>
            </a:stretch>
          </a:blipFill>
        </p:spPr>
      </p:sp>
      <p:sp>
        <p:nvSpPr>
          <p:cNvPr name="TextBox 7" id="7"/>
          <p:cNvSpPr txBox="true"/>
          <p:nvPr/>
        </p:nvSpPr>
        <p:spPr>
          <a:xfrm rot="0">
            <a:off x="9084273" y="2379529"/>
            <a:ext cx="8115300" cy="4686300"/>
          </a:xfrm>
          <a:prstGeom prst="rect">
            <a:avLst/>
          </a:prstGeom>
        </p:spPr>
        <p:txBody>
          <a:bodyPr anchor="t" rtlCol="false" tIns="0" lIns="0" bIns="0" rIns="0">
            <a:spAutoFit/>
          </a:bodyPr>
          <a:lstStyle/>
          <a:p>
            <a:pPr algn="just">
              <a:lnSpc>
                <a:spcPts val="4199"/>
              </a:lnSpc>
            </a:pPr>
            <a:r>
              <a:rPr lang="en-US" sz="2999" spc="-8">
                <a:solidFill>
                  <a:srgbClr val="293960"/>
                </a:solidFill>
                <a:latin typeface="Montserrat"/>
                <a:ea typeface="Montserrat"/>
                <a:cs typeface="Montserrat"/>
                <a:sym typeface="Montserrat"/>
              </a:rPr>
              <a:t> Python merupakan bahasa pemrograman simpel untuk pembuatan aplikasi berbasis kercedasan buatan atau artifical intelligence. Python juga dianggap memiliki fleksibilitas untuk menangani pembuatan aplikasi-aplikasi kekinian yang mengandung kata kunci big data, data mining, deep learning, data science, hingga machine learning  </a:t>
            </a:r>
          </a:p>
        </p:txBody>
      </p:sp>
      <p:grpSp>
        <p:nvGrpSpPr>
          <p:cNvPr name="Group 8" id="8"/>
          <p:cNvGrpSpPr/>
          <p:nvPr/>
        </p:nvGrpSpPr>
        <p:grpSpPr>
          <a:xfrm rot="0">
            <a:off x="13242052" y="8410217"/>
            <a:ext cx="4017248" cy="1079418"/>
            <a:chOff x="0" y="0"/>
            <a:chExt cx="5356331" cy="1439224"/>
          </a:xfrm>
        </p:grpSpPr>
        <p:grpSp>
          <p:nvGrpSpPr>
            <p:cNvPr name="Group 9" id="9"/>
            <p:cNvGrpSpPr/>
            <p:nvPr/>
          </p:nvGrpSpPr>
          <p:grpSpPr>
            <a:xfrm rot="0">
              <a:off x="631339" y="0"/>
              <a:ext cx="4724991" cy="1061492"/>
              <a:chOff x="0" y="0"/>
              <a:chExt cx="933332" cy="209678"/>
            </a:xfrm>
          </p:grpSpPr>
          <p:sp>
            <p:nvSpPr>
              <p:cNvPr name="Freeform 10" id="10"/>
              <p:cNvSpPr/>
              <p:nvPr/>
            </p:nvSpPr>
            <p:spPr>
              <a:xfrm flipH="false" flipV="false" rot="0">
                <a:off x="0" y="0"/>
                <a:ext cx="933332" cy="209678"/>
              </a:xfrm>
              <a:custGeom>
                <a:avLst/>
                <a:gdLst/>
                <a:ahLst/>
                <a:cxnLst/>
                <a:rect r="r" b="b" t="t" l="l"/>
                <a:pathLst>
                  <a:path h="209678" w="933332">
                    <a:moveTo>
                      <a:pt x="104839" y="0"/>
                    </a:moveTo>
                    <a:lnTo>
                      <a:pt x="828493" y="0"/>
                    </a:lnTo>
                    <a:cubicBezTo>
                      <a:pt x="856298" y="0"/>
                      <a:pt x="882964" y="11045"/>
                      <a:pt x="902625" y="30707"/>
                    </a:cubicBezTo>
                    <a:cubicBezTo>
                      <a:pt x="922286" y="50368"/>
                      <a:pt x="933332" y="77034"/>
                      <a:pt x="933332" y="104839"/>
                    </a:cubicBezTo>
                    <a:lnTo>
                      <a:pt x="933332" y="104839"/>
                    </a:lnTo>
                    <a:cubicBezTo>
                      <a:pt x="933332" y="162740"/>
                      <a:pt x="886394" y="209678"/>
                      <a:pt x="828493" y="209678"/>
                    </a:cubicBezTo>
                    <a:lnTo>
                      <a:pt x="104839" y="209678"/>
                    </a:lnTo>
                    <a:cubicBezTo>
                      <a:pt x="77034" y="209678"/>
                      <a:pt x="50368" y="198632"/>
                      <a:pt x="30707" y="178971"/>
                    </a:cubicBezTo>
                    <a:cubicBezTo>
                      <a:pt x="11045" y="159310"/>
                      <a:pt x="0" y="132644"/>
                      <a:pt x="0" y="104839"/>
                    </a:cubicBezTo>
                    <a:lnTo>
                      <a:pt x="0" y="104839"/>
                    </a:lnTo>
                    <a:cubicBezTo>
                      <a:pt x="0" y="77034"/>
                      <a:pt x="11045" y="50368"/>
                      <a:pt x="30707" y="30707"/>
                    </a:cubicBezTo>
                    <a:cubicBezTo>
                      <a:pt x="50368" y="11045"/>
                      <a:pt x="77034" y="0"/>
                      <a:pt x="104839" y="0"/>
                    </a:cubicBezTo>
                    <a:close/>
                  </a:path>
                </a:pathLst>
              </a:custGeom>
              <a:solidFill>
                <a:srgbClr val="9FBAF1"/>
              </a:solidFill>
              <a:ln w="28575" cap="rnd">
                <a:solidFill>
                  <a:srgbClr val="293960"/>
                </a:solidFill>
                <a:prstDash val="solid"/>
                <a:round/>
              </a:ln>
            </p:spPr>
          </p:sp>
          <p:sp>
            <p:nvSpPr>
              <p:cNvPr name="TextBox 11" id="11"/>
              <p:cNvSpPr txBox="true"/>
              <p:nvPr/>
            </p:nvSpPr>
            <p:spPr>
              <a:xfrm>
                <a:off x="0" y="-38100"/>
                <a:ext cx="933332" cy="24777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631339" y="344613"/>
              <a:ext cx="4724991" cy="467516"/>
            </a:xfrm>
            <a:prstGeom prst="rect">
              <a:avLst/>
            </a:prstGeom>
          </p:spPr>
          <p:txBody>
            <a:bodyPr anchor="t" rtlCol="false" tIns="0" lIns="0" bIns="0" rIns="0">
              <a:spAutoFit/>
            </a:bodyPr>
            <a:lstStyle/>
            <a:p>
              <a:pPr algn="ctr">
                <a:lnSpc>
                  <a:spcPts val="2436"/>
                </a:lnSpc>
              </a:pPr>
              <a:r>
                <a:rPr lang="en-US" sz="2800" spc="-252">
                  <a:solidFill>
                    <a:srgbClr val="293960"/>
                  </a:solidFill>
                  <a:latin typeface="Montserrat"/>
                  <a:ea typeface="Montserrat"/>
                  <a:cs typeface="Montserrat"/>
                  <a:sym typeface="Montserrat"/>
                </a:rPr>
                <a:t>by.Kelompok 3</a:t>
              </a:r>
            </a:p>
          </p:txBody>
        </p:sp>
        <p:sp>
          <p:nvSpPr>
            <p:cNvPr name="Freeform 13" id="13"/>
            <p:cNvSpPr/>
            <p:nvPr/>
          </p:nvSpPr>
          <p:spPr>
            <a:xfrm flipH="true" flipV="false" rot="1339010">
              <a:off x="128355" y="576996"/>
              <a:ext cx="557010" cy="785905"/>
            </a:xfrm>
            <a:custGeom>
              <a:avLst/>
              <a:gdLst/>
              <a:ahLst/>
              <a:cxnLst/>
              <a:rect r="r" b="b" t="t" l="l"/>
              <a:pathLst>
                <a:path h="785905" w="557010">
                  <a:moveTo>
                    <a:pt x="557010" y="0"/>
                  </a:moveTo>
                  <a:lnTo>
                    <a:pt x="0" y="0"/>
                  </a:lnTo>
                  <a:lnTo>
                    <a:pt x="0" y="785905"/>
                  </a:lnTo>
                  <a:lnTo>
                    <a:pt x="557010" y="785905"/>
                  </a:lnTo>
                  <a:lnTo>
                    <a:pt x="5570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EFEFB"/>
        </a:solidFill>
      </p:bgPr>
    </p:bg>
    <p:spTree>
      <p:nvGrpSpPr>
        <p:cNvPr id="1" name=""/>
        <p:cNvGrpSpPr/>
        <p:nvPr/>
      </p:nvGrpSpPr>
      <p:grpSpPr>
        <a:xfrm>
          <a:off x="0" y="0"/>
          <a:ext cx="0" cy="0"/>
          <a:chOff x="0" y="0"/>
          <a:chExt cx="0" cy="0"/>
        </a:xfrm>
      </p:grpSpPr>
      <p:sp>
        <p:nvSpPr>
          <p:cNvPr name="Freeform 2" id="2"/>
          <p:cNvSpPr/>
          <p:nvPr/>
        </p:nvSpPr>
        <p:spPr>
          <a:xfrm flipH="false" flipV="false" rot="0">
            <a:off x="-3014276" y="-5356281"/>
            <a:ext cx="11065766" cy="11065766"/>
          </a:xfrm>
          <a:custGeom>
            <a:avLst/>
            <a:gdLst/>
            <a:ahLst/>
            <a:cxnLst/>
            <a:rect r="r" b="b" t="t" l="l"/>
            <a:pathLst>
              <a:path h="11065766" w="11065766">
                <a:moveTo>
                  <a:pt x="0" y="0"/>
                </a:moveTo>
                <a:lnTo>
                  <a:pt x="11065766" y="0"/>
                </a:lnTo>
                <a:lnTo>
                  <a:pt x="11065766" y="11065766"/>
                </a:lnTo>
                <a:lnTo>
                  <a:pt x="0" y="1106576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028700" y="1756915"/>
            <a:ext cx="8115300" cy="2359768"/>
          </a:xfrm>
          <a:custGeom>
            <a:avLst/>
            <a:gdLst/>
            <a:ahLst/>
            <a:cxnLst/>
            <a:rect r="r" b="b" t="t" l="l"/>
            <a:pathLst>
              <a:path h="2359768" w="8115300">
                <a:moveTo>
                  <a:pt x="0" y="0"/>
                </a:moveTo>
                <a:lnTo>
                  <a:pt x="8115300" y="0"/>
                </a:lnTo>
                <a:lnTo>
                  <a:pt x="8115300" y="2359768"/>
                </a:lnTo>
                <a:lnTo>
                  <a:pt x="0" y="2359768"/>
                </a:lnTo>
                <a:lnTo>
                  <a:pt x="0" y="0"/>
                </a:lnTo>
                <a:close/>
              </a:path>
            </a:pathLst>
          </a:custGeom>
          <a:blipFill>
            <a:blip r:embed="rId4"/>
            <a:stretch>
              <a:fillRect l="0" t="0" r="0" b="0"/>
            </a:stretch>
          </a:blipFill>
        </p:spPr>
      </p:sp>
      <p:sp>
        <p:nvSpPr>
          <p:cNvPr name="Freeform 4" id="4"/>
          <p:cNvSpPr/>
          <p:nvPr/>
        </p:nvSpPr>
        <p:spPr>
          <a:xfrm flipH="false" flipV="false" rot="0">
            <a:off x="1028700" y="4410462"/>
            <a:ext cx="7990314" cy="4636355"/>
          </a:xfrm>
          <a:custGeom>
            <a:avLst/>
            <a:gdLst/>
            <a:ahLst/>
            <a:cxnLst/>
            <a:rect r="r" b="b" t="t" l="l"/>
            <a:pathLst>
              <a:path h="4636355" w="7990314">
                <a:moveTo>
                  <a:pt x="0" y="0"/>
                </a:moveTo>
                <a:lnTo>
                  <a:pt x="7990314" y="0"/>
                </a:lnTo>
                <a:lnTo>
                  <a:pt x="7990314" y="4636355"/>
                </a:lnTo>
                <a:lnTo>
                  <a:pt x="0" y="4636355"/>
                </a:lnTo>
                <a:lnTo>
                  <a:pt x="0" y="0"/>
                </a:lnTo>
                <a:close/>
              </a:path>
            </a:pathLst>
          </a:custGeom>
          <a:blipFill>
            <a:blip r:embed="rId5"/>
            <a:stretch>
              <a:fillRect l="0" t="-754" r="-2318" b="-1564"/>
            </a:stretch>
          </a:blipFill>
        </p:spPr>
      </p:sp>
      <p:sp>
        <p:nvSpPr>
          <p:cNvPr name="Freeform 5" id="5"/>
          <p:cNvSpPr/>
          <p:nvPr/>
        </p:nvSpPr>
        <p:spPr>
          <a:xfrm flipH="false" flipV="false" rot="0">
            <a:off x="9654187" y="1756915"/>
            <a:ext cx="7605113" cy="4781498"/>
          </a:xfrm>
          <a:custGeom>
            <a:avLst/>
            <a:gdLst/>
            <a:ahLst/>
            <a:cxnLst/>
            <a:rect r="r" b="b" t="t" l="l"/>
            <a:pathLst>
              <a:path h="4781498" w="7605113">
                <a:moveTo>
                  <a:pt x="0" y="0"/>
                </a:moveTo>
                <a:lnTo>
                  <a:pt x="7605113" y="0"/>
                </a:lnTo>
                <a:lnTo>
                  <a:pt x="7605113" y="4781498"/>
                </a:lnTo>
                <a:lnTo>
                  <a:pt x="0" y="4781498"/>
                </a:lnTo>
                <a:lnTo>
                  <a:pt x="0" y="0"/>
                </a:lnTo>
                <a:close/>
              </a:path>
            </a:pathLst>
          </a:custGeom>
          <a:blipFill>
            <a:blip r:embed="rId6"/>
            <a:stretch>
              <a:fillRect l="0" t="0" r="0" b="0"/>
            </a:stretch>
          </a:blipFill>
        </p:spPr>
      </p:sp>
      <p:sp>
        <p:nvSpPr>
          <p:cNvPr name="Freeform 6" id="6"/>
          <p:cNvSpPr/>
          <p:nvPr/>
        </p:nvSpPr>
        <p:spPr>
          <a:xfrm flipH="false" flipV="false" rot="0">
            <a:off x="9654187" y="6607093"/>
            <a:ext cx="7430565" cy="1900842"/>
          </a:xfrm>
          <a:custGeom>
            <a:avLst/>
            <a:gdLst/>
            <a:ahLst/>
            <a:cxnLst/>
            <a:rect r="r" b="b" t="t" l="l"/>
            <a:pathLst>
              <a:path h="1900842" w="7430565">
                <a:moveTo>
                  <a:pt x="0" y="0"/>
                </a:moveTo>
                <a:lnTo>
                  <a:pt x="7430565" y="0"/>
                </a:lnTo>
                <a:lnTo>
                  <a:pt x="7430565" y="1900842"/>
                </a:lnTo>
                <a:lnTo>
                  <a:pt x="0" y="1900842"/>
                </a:lnTo>
                <a:lnTo>
                  <a:pt x="0" y="0"/>
                </a:lnTo>
                <a:close/>
              </a:path>
            </a:pathLst>
          </a:custGeom>
          <a:blipFill>
            <a:blip r:embed="rId7"/>
            <a:stretch>
              <a:fillRect l="0" t="0" r="0" b="0"/>
            </a:stretch>
          </a:blipFill>
        </p:spPr>
      </p:sp>
      <p:sp>
        <p:nvSpPr>
          <p:cNvPr name="TextBox 7" id="7"/>
          <p:cNvSpPr txBox="true"/>
          <p:nvPr/>
        </p:nvSpPr>
        <p:spPr>
          <a:xfrm rot="0">
            <a:off x="7083856" y="6726801"/>
            <a:ext cx="1935268" cy="1323340"/>
          </a:xfrm>
          <a:prstGeom prst="rect">
            <a:avLst/>
          </a:prstGeom>
        </p:spPr>
        <p:txBody>
          <a:bodyPr anchor="t" rtlCol="false" tIns="0" lIns="0" bIns="0" rIns="0">
            <a:spAutoFit/>
          </a:bodyPr>
          <a:lstStyle/>
          <a:p>
            <a:pPr algn="ctr">
              <a:lnSpc>
                <a:spcPts val="2659"/>
              </a:lnSpc>
              <a:spcBef>
                <a:spcPct val="0"/>
              </a:spcBef>
            </a:pPr>
            <a:r>
              <a:rPr lang="en-US" sz="1899">
                <a:solidFill>
                  <a:srgbClr val="293960"/>
                </a:solidFill>
                <a:latin typeface="Montserrat"/>
                <a:ea typeface="Montserrat"/>
                <a:cs typeface="Montserrat"/>
                <a:sym typeface="Montserrat"/>
              </a:rPr>
              <a:t>Ciphertext Hasil Enkripsi: </a:t>
            </a:r>
            <a:r>
              <a:rPr lang="en-US" b="true" sz="1899">
                <a:solidFill>
                  <a:srgbClr val="293960"/>
                </a:solidFill>
                <a:latin typeface="Montserrat Bold"/>
                <a:ea typeface="Montserrat Bold"/>
                <a:cs typeface="Montserrat Bold"/>
                <a:sym typeface="Montserrat Bold"/>
              </a:rPr>
              <a:t>EKYIHAAOKRSWAZ</a:t>
            </a:r>
          </a:p>
        </p:txBody>
      </p:sp>
      <p:sp>
        <p:nvSpPr>
          <p:cNvPr name="TextBox 8" id="8"/>
          <p:cNvSpPr txBox="true"/>
          <p:nvPr/>
        </p:nvSpPr>
        <p:spPr>
          <a:xfrm rot="0">
            <a:off x="9744425" y="8585611"/>
            <a:ext cx="5152132" cy="323215"/>
          </a:xfrm>
          <a:prstGeom prst="rect">
            <a:avLst/>
          </a:prstGeom>
        </p:spPr>
        <p:txBody>
          <a:bodyPr anchor="t" rtlCol="false" tIns="0" lIns="0" bIns="0" rIns="0">
            <a:spAutoFit/>
          </a:bodyPr>
          <a:lstStyle/>
          <a:p>
            <a:pPr algn="ctr" marL="0" indent="0" lvl="0">
              <a:lnSpc>
                <a:spcPts val="2659"/>
              </a:lnSpc>
              <a:spcBef>
                <a:spcPct val="0"/>
              </a:spcBef>
            </a:pPr>
            <a:r>
              <a:rPr lang="en-US" b="true" sz="1899" strike="noStrike" u="none">
                <a:solidFill>
                  <a:srgbClr val="293960"/>
                </a:solidFill>
                <a:latin typeface="Montserrat Bold"/>
                <a:ea typeface="Montserrat Bold"/>
                <a:cs typeface="Montserrat Bold"/>
                <a:sym typeface="Montserrat Bold"/>
              </a:rPr>
              <a:t>Hasil Akhir Dekripsi : MAHASISWAAKHIR</a:t>
            </a:r>
          </a:p>
        </p:txBody>
      </p:sp>
      <p:sp>
        <p:nvSpPr>
          <p:cNvPr name="AutoShape 9" id="9"/>
          <p:cNvSpPr/>
          <p:nvPr/>
        </p:nvSpPr>
        <p:spPr>
          <a:xfrm flipH="true">
            <a:off x="9144000" y="1867448"/>
            <a:ext cx="19050" cy="7649952"/>
          </a:xfrm>
          <a:prstGeom prst="line">
            <a:avLst/>
          </a:prstGeom>
          <a:ln cap="flat" w="38100">
            <a:solidFill>
              <a:srgbClr val="000000"/>
            </a:solidFill>
            <a:prstDash val="solid"/>
            <a:headEnd type="none" len="sm" w="sm"/>
            <a:tailEnd type="none" len="sm" w="sm"/>
          </a:ln>
        </p:spPr>
      </p:sp>
      <p:sp>
        <p:nvSpPr>
          <p:cNvPr name="TextBox 10" id="10"/>
          <p:cNvSpPr txBox="true"/>
          <p:nvPr/>
        </p:nvSpPr>
        <p:spPr>
          <a:xfrm rot="0">
            <a:off x="4694542" y="516254"/>
            <a:ext cx="8937016" cy="920117"/>
          </a:xfrm>
          <a:prstGeom prst="rect">
            <a:avLst/>
          </a:prstGeom>
        </p:spPr>
        <p:txBody>
          <a:bodyPr anchor="t" rtlCol="false" tIns="0" lIns="0" bIns="0" rIns="0">
            <a:spAutoFit/>
          </a:bodyPr>
          <a:lstStyle/>
          <a:p>
            <a:pPr algn="l">
              <a:lnSpc>
                <a:spcPts val="7559"/>
              </a:lnSpc>
              <a:spcBef>
                <a:spcPct val="0"/>
              </a:spcBef>
            </a:pPr>
            <a:r>
              <a:rPr lang="en-US" b="true" sz="5399">
                <a:solidFill>
                  <a:srgbClr val="293960"/>
                </a:solidFill>
                <a:latin typeface="Montserrat Bold"/>
                <a:ea typeface="Montserrat Bold"/>
                <a:cs typeface="Montserrat Bold"/>
                <a:sym typeface="Montserrat Bold"/>
              </a:rPr>
              <a:t>Rumus Vigenere Cipher</a:t>
            </a:r>
          </a:p>
        </p:txBody>
      </p:sp>
      <p:grpSp>
        <p:nvGrpSpPr>
          <p:cNvPr name="Group 11" id="11"/>
          <p:cNvGrpSpPr/>
          <p:nvPr/>
        </p:nvGrpSpPr>
        <p:grpSpPr>
          <a:xfrm rot="0">
            <a:off x="13292119" y="9046817"/>
            <a:ext cx="3967181" cy="1163872"/>
            <a:chOff x="0" y="0"/>
            <a:chExt cx="5289574" cy="1551829"/>
          </a:xfrm>
        </p:grpSpPr>
        <p:grpSp>
          <p:nvGrpSpPr>
            <p:cNvPr name="Group 12" id="12"/>
            <p:cNvGrpSpPr/>
            <p:nvPr/>
          </p:nvGrpSpPr>
          <p:grpSpPr>
            <a:xfrm rot="0">
              <a:off x="0" y="0"/>
              <a:ext cx="5107115" cy="1118152"/>
              <a:chOff x="0" y="0"/>
              <a:chExt cx="1044854" cy="228760"/>
            </a:xfrm>
          </p:grpSpPr>
          <p:sp>
            <p:nvSpPr>
              <p:cNvPr name="Freeform 13" id="13"/>
              <p:cNvSpPr/>
              <p:nvPr/>
            </p:nvSpPr>
            <p:spPr>
              <a:xfrm flipH="false" flipV="false" rot="0">
                <a:off x="0" y="0"/>
                <a:ext cx="1044854" cy="228760"/>
              </a:xfrm>
              <a:custGeom>
                <a:avLst/>
                <a:gdLst/>
                <a:ahLst/>
                <a:cxnLst/>
                <a:rect r="r" b="b" t="t" l="l"/>
                <a:pathLst>
                  <a:path h="228760" w="1044854">
                    <a:moveTo>
                      <a:pt x="114380" y="0"/>
                    </a:moveTo>
                    <a:lnTo>
                      <a:pt x="930474" y="0"/>
                    </a:lnTo>
                    <a:cubicBezTo>
                      <a:pt x="960809" y="0"/>
                      <a:pt x="989902" y="12051"/>
                      <a:pt x="1011353" y="33501"/>
                    </a:cubicBezTo>
                    <a:cubicBezTo>
                      <a:pt x="1032803" y="54952"/>
                      <a:pt x="1044854" y="84045"/>
                      <a:pt x="1044854" y="114380"/>
                    </a:cubicBezTo>
                    <a:lnTo>
                      <a:pt x="1044854" y="114380"/>
                    </a:lnTo>
                    <a:cubicBezTo>
                      <a:pt x="1044854" y="144716"/>
                      <a:pt x="1032803" y="173809"/>
                      <a:pt x="1011353" y="195259"/>
                    </a:cubicBezTo>
                    <a:cubicBezTo>
                      <a:pt x="989902" y="216710"/>
                      <a:pt x="960809" y="228760"/>
                      <a:pt x="930474" y="228760"/>
                    </a:cubicBezTo>
                    <a:lnTo>
                      <a:pt x="114380" y="228760"/>
                    </a:lnTo>
                    <a:cubicBezTo>
                      <a:pt x="84045" y="228760"/>
                      <a:pt x="54952" y="216710"/>
                      <a:pt x="33501" y="195259"/>
                    </a:cubicBezTo>
                    <a:cubicBezTo>
                      <a:pt x="12051" y="173809"/>
                      <a:pt x="0" y="144716"/>
                      <a:pt x="0" y="114380"/>
                    </a:cubicBezTo>
                    <a:lnTo>
                      <a:pt x="0" y="114380"/>
                    </a:lnTo>
                    <a:cubicBezTo>
                      <a:pt x="0" y="84045"/>
                      <a:pt x="12051" y="54952"/>
                      <a:pt x="33501" y="33501"/>
                    </a:cubicBezTo>
                    <a:cubicBezTo>
                      <a:pt x="54952" y="12051"/>
                      <a:pt x="84045" y="0"/>
                      <a:pt x="114380" y="0"/>
                    </a:cubicBezTo>
                    <a:close/>
                  </a:path>
                </a:pathLst>
              </a:custGeom>
              <a:solidFill>
                <a:srgbClr val="EAF3B2"/>
              </a:solidFill>
              <a:ln w="28575" cap="rnd">
                <a:solidFill>
                  <a:srgbClr val="293960"/>
                </a:solidFill>
                <a:prstDash val="solid"/>
                <a:round/>
              </a:ln>
            </p:spPr>
          </p:sp>
          <p:sp>
            <p:nvSpPr>
              <p:cNvPr name="TextBox 14" id="14"/>
              <p:cNvSpPr txBox="true"/>
              <p:nvPr/>
            </p:nvSpPr>
            <p:spPr>
              <a:xfrm>
                <a:off x="0" y="-38100"/>
                <a:ext cx="1044854" cy="266860"/>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4731463" y="764370"/>
              <a:ext cx="558111" cy="787458"/>
            </a:xfrm>
            <a:custGeom>
              <a:avLst/>
              <a:gdLst/>
              <a:ahLst/>
              <a:cxnLst/>
              <a:rect r="r" b="b" t="t" l="l"/>
              <a:pathLst>
                <a:path h="787458" w="558111">
                  <a:moveTo>
                    <a:pt x="0" y="0"/>
                  </a:moveTo>
                  <a:lnTo>
                    <a:pt x="558111" y="0"/>
                  </a:lnTo>
                  <a:lnTo>
                    <a:pt x="558111" y="787459"/>
                  </a:lnTo>
                  <a:lnTo>
                    <a:pt x="0" y="78745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6" id="16"/>
            <p:cNvSpPr txBox="true"/>
            <p:nvPr/>
          </p:nvSpPr>
          <p:spPr>
            <a:xfrm rot="0">
              <a:off x="0" y="373077"/>
              <a:ext cx="5107115" cy="457628"/>
            </a:xfrm>
            <a:prstGeom prst="rect">
              <a:avLst/>
            </a:prstGeom>
          </p:spPr>
          <p:txBody>
            <a:bodyPr anchor="t" rtlCol="false" tIns="0" lIns="0" bIns="0" rIns="0">
              <a:spAutoFit/>
            </a:bodyPr>
            <a:lstStyle/>
            <a:p>
              <a:pPr algn="ctr">
                <a:lnSpc>
                  <a:spcPts val="2351"/>
                </a:lnSpc>
              </a:pPr>
              <a:r>
                <a:rPr lang="en-US" sz="2703" spc="-243">
                  <a:solidFill>
                    <a:srgbClr val="293960"/>
                  </a:solidFill>
                  <a:latin typeface="Montserrat"/>
                  <a:ea typeface="Montserrat"/>
                  <a:cs typeface="Montserrat"/>
                  <a:sym typeface="Montserrat"/>
                </a:rPr>
                <a:t>by.Kelompok 3</a:t>
              </a: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293960"/>
        </a:solidFill>
      </p:bgPr>
    </p:bg>
    <p:spTree>
      <p:nvGrpSpPr>
        <p:cNvPr id="1" name=""/>
        <p:cNvGrpSpPr/>
        <p:nvPr/>
      </p:nvGrpSpPr>
      <p:grpSpPr>
        <a:xfrm>
          <a:off x="0" y="0"/>
          <a:ext cx="0" cy="0"/>
          <a:chOff x="0" y="0"/>
          <a:chExt cx="0" cy="0"/>
        </a:xfrm>
      </p:grpSpPr>
      <p:sp>
        <p:nvSpPr>
          <p:cNvPr name="TextBox 2" id="2"/>
          <p:cNvSpPr txBox="true"/>
          <p:nvPr/>
        </p:nvSpPr>
        <p:spPr>
          <a:xfrm rot="0">
            <a:off x="1028700" y="1285875"/>
            <a:ext cx="13213747" cy="954406"/>
          </a:xfrm>
          <a:prstGeom prst="rect">
            <a:avLst/>
          </a:prstGeom>
        </p:spPr>
        <p:txBody>
          <a:bodyPr anchor="t" rtlCol="false" tIns="0" lIns="0" bIns="0" rIns="0">
            <a:spAutoFit/>
          </a:bodyPr>
          <a:lstStyle/>
          <a:p>
            <a:pPr algn="l">
              <a:lnSpc>
                <a:spcPts val="6960"/>
              </a:lnSpc>
            </a:pPr>
            <a:r>
              <a:rPr lang="en-US" b="true" sz="8000" spc="-24">
                <a:solidFill>
                  <a:srgbClr val="EBF5B2"/>
                </a:solidFill>
                <a:latin typeface="Montserrat Ultra-Bold"/>
                <a:ea typeface="Montserrat Ultra-Bold"/>
                <a:cs typeface="Montserrat Ultra-Bold"/>
                <a:sym typeface="Montserrat Ultra-Bold"/>
              </a:rPr>
              <a:t>implementasi program.</a:t>
            </a:r>
          </a:p>
        </p:txBody>
      </p:sp>
      <p:sp>
        <p:nvSpPr>
          <p:cNvPr name="Freeform 3" id="3"/>
          <p:cNvSpPr/>
          <p:nvPr/>
        </p:nvSpPr>
        <p:spPr>
          <a:xfrm flipH="false" flipV="false" rot="0">
            <a:off x="10695215" y="-2188233"/>
            <a:ext cx="10775984" cy="10775984"/>
          </a:xfrm>
          <a:custGeom>
            <a:avLst/>
            <a:gdLst/>
            <a:ahLst/>
            <a:cxnLst/>
            <a:rect r="r" b="b" t="t" l="l"/>
            <a:pathLst>
              <a:path h="10775984" w="10775984">
                <a:moveTo>
                  <a:pt x="0" y="0"/>
                </a:moveTo>
                <a:lnTo>
                  <a:pt x="10775984" y="0"/>
                </a:lnTo>
                <a:lnTo>
                  <a:pt x="10775984" y="10775984"/>
                </a:lnTo>
                <a:lnTo>
                  <a:pt x="0" y="1077598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2170599" y="8138094"/>
            <a:ext cx="4341197" cy="4250755"/>
          </a:xfrm>
          <a:custGeom>
            <a:avLst/>
            <a:gdLst/>
            <a:ahLst/>
            <a:cxnLst/>
            <a:rect r="r" b="b" t="t" l="l"/>
            <a:pathLst>
              <a:path h="4250755" w="4341197">
                <a:moveTo>
                  <a:pt x="0" y="0"/>
                </a:moveTo>
                <a:lnTo>
                  <a:pt x="4341198" y="0"/>
                </a:lnTo>
                <a:lnTo>
                  <a:pt x="4341198" y="4250755"/>
                </a:lnTo>
                <a:lnTo>
                  <a:pt x="0" y="4250755"/>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8251278" y="3199759"/>
            <a:ext cx="9821997" cy="4040082"/>
          </a:xfrm>
          <a:custGeom>
            <a:avLst/>
            <a:gdLst/>
            <a:ahLst/>
            <a:cxnLst/>
            <a:rect r="r" b="b" t="t" l="l"/>
            <a:pathLst>
              <a:path h="4040082" w="9821997">
                <a:moveTo>
                  <a:pt x="0" y="0"/>
                </a:moveTo>
                <a:lnTo>
                  <a:pt x="9821997" y="0"/>
                </a:lnTo>
                <a:lnTo>
                  <a:pt x="9821997" y="4040082"/>
                </a:lnTo>
                <a:lnTo>
                  <a:pt x="0" y="4040082"/>
                </a:lnTo>
                <a:lnTo>
                  <a:pt x="0" y="0"/>
                </a:lnTo>
                <a:close/>
              </a:path>
            </a:pathLst>
          </a:custGeom>
          <a:blipFill>
            <a:blip r:embed="rId6"/>
            <a:stretch>
              <a:fillRect l="0" t="0" r="0" b="0"/>
            </a:stretch>
          </a:blipFill>
        </p:spPr>
      </p:sp>
      <p:sp>
        <p:nvSpPr>
          <p:cNvPr name="TextBox 6" id="6"/>
          <p:cNvSpPr txBox="true"/>
          <p:nvPr/>
        </p:nvSpPr>
        <p:spPr>
          <a:xfrm rot="0">
            <a:off x="790972" y="3152134"/>
            <a:ext cx="7460306" cy="3443605"/>
          </a:xfrm>
          <a:prstGeom prst="rect">
            <a:avLst/>
          </a:prstGeom>
        </p:spPr>
        <p:txBody>
          <a:bodyPr anchor="t" rtlCol="false" tIns="0" lIns="0" bIns="0" rIns="0">
            <a:spAutoFit/>
          </a:bodyPr>
          <a:lstStyle/>
          <a:p>
            <a:pPr algn="l">
              <a:lnSpc>
                <a:spcPts val="3919"/>
              </a:lnSpc>
            </a:pPr>
            <a:r>
              <a:rPr lang="en-US" sz="2799" spc="-8">
                <a:solidFill>
                  <a:srgbClr val="EBF5B2"/>
                </a:solidFill>
                <a:latin typeface="Montserrat"/>
                <a:ea typeface="Montserrat"/>
                <a:cs typeface="Montserrat"/>
                <a:sym typeface="Montserrat"/>
              </a:rPr>
              <a:t> Program ini memiliki tampilan awal berupa menu pilihan untuk pengguna. Pada saat program dijalankan, pengguna akan ditampilkan tiga opsi utama, yaitu:  </a:t>
            </a:r>
          </a:p>
          <a:p>
            <a:pPr algn="l" marL="604519" indent="-302260" lvl="1">
              <a:lnSpc>
                <a:spcPts val="3919"/>
              </a:lnSpc>
              <a:buAutoNum type="arabicPeriod" startAt="1"/>
            </a:pPr>
            <a:r>
              <a:rPr lang="en-US" sz="2799" spc="-8">
                <a:solidFill>
                  <a:srgbClr val="EBF5B2"/>
                </a:solidFill>
                <a:latin typeface="Montserrat"/>
                <a:ea typeface="Montserrat"/>
                <a:cs typeface="Montserrat"/>
                <a:sym typeface="Montserrat"/>
              </a:rPr>
              <a:t>Enkripsi</a:t>
            </a:r>
          </a:p>
          <a:p>
            <a:pPr algn="l" marL="604519" indent="-302260" lvl="1">
              <a:lnSpc>
                <a:spcPts val="3919"/>
              </a:lnSpc>
              <a:buAutoNum type="arabicPeriod" startAt="1"/>
            </a:pPr>
            <a:r>
              <a:rPr lang="en-US" sz="2799" spc="-8">
                <a:solidFill>
                  <a:srgbClr val="EBF5B2"/>
                </a:solidFill>
                <a:latin typeface="Montserrat"/>
                <a:ea typeface="Montserrat"/>
                <a:cs typeface="Montserrat"/>
                <a:sym typeface="Montserrat"/>
              </a:rPr>
              <a:t>Dekripsi</a:t>
            </a:r>
          </a:p>
          <a:p>
            <a:pPr algn="l" marL="604519" indent="-302260" lvl="1">
              <a:lnSpc>
                <a:spcPts val="3919"/>
              </a:lnSpc>
              <a:buAutoNum type="arabicPeriod" startAt="1"/>
            </a:pPr>
            <a:r>
              <a:rPr lang="en-US" sz="2799" spc="-8">
                <a:solidFill>
                  <a:srgbClr val="EBF5B2"/>
                </a:solidFill>
                <a:latin typeface="Montserrat"/>
                <a:ea typeface="Montserrat"/>
                <a:cs typeface="Montserrat"/>
                <a:sym typeface="Montserrat"/>
              </a:rPr>
              <a:t>Keluar</a:t>
            </a:r>
          </a:p>
        </p:txBody>
      </p:sp>
      <p:grpSp>
        <p:nvGrpSpPr>
          <p:cNvPr name="Group 7" id="7"/>
          <p:cNvGrpSpPr/>
          <p:nvPr/>
        </p:nvGrpSpPr>
        <p:grpSpPr>
          <a:xfrm rot="0">
            <a:off x="13715556" y="8684262"/>
            <a:ext cx="3543744" cy="796119"/>
            <a:chOff x="0" y="0"/>
            <a:chExt cx="933332" cy="209678"/>
          </a:xfrm>
        </p:grpSpPr>
        <p:sp>
          <p:nvSpPr>
            <p:cNvPr name="Freeform 8" id="8"/>
            <p:cNvSpPr/>
            <p:nvPr/>
          </p:nvSpPr>
          <p:spPr>
            <a:xfrm flipH="false" flipV="false" rot="0">
              <a:off x="0" y="0"/>
              <a:ext cx="933332" cy="209678"/>
            </a:xfrm>
            <a:custGeom>
              <a:avLst/>
              <a:gdLst/>
              <a:ahLst/>
              <a:cxnLst/>
              <a:rect r="r" b="b" t="t" l="l"/>
              <a:pathLst>
                <a:path h="209678" w="933332">
                  <a:moveTo>
                    <a:pt x="104839" y="0"/>
                  </a:moveTo>
                  <a:lnTo>
                    <a:pt x="828493" y="0"/>
                  </a:lnTo>
                  <a:cubicBezTo>
                    <a:pt x="856298" y="0"/>
                    <a:pt x="882964" y="11045"/>
                    <a:pt x="902625" y="30707"/>
                  </a:cubicBezTo>
                  <a:cubicBezTo>
                    <a:pt x="922286" y="50368"/>
                    <a:pt x="933332" y="77034"/>
                    <a:pt x="933332" y="104839"/>
                  </a:cubicBezTo>
                  <a:lnTo>
                    <a:pt x="933332" y="104839"/>
                  </a:lnTo>
                  <a:cubicBezTo>
                    <a:pt x="933332" y="162740"/>
                    <a:pt x="886394" y="209678"/>
                    <a:pt x="828493" y="209678"/>
                  </a:cubicBezTo>
                  <a:lnTo>
                    <a:pt x="104839" y="209678"/>
                  </a:lnTo>
                  <a:cubicBezTo>
                    <a:pt x="77034" y="209678"/>
                    <a:pt x="50368" y="198632"/>
                    <a:pt x="30707" y="178971"/>
                  </a:cubicBezTo>
                  <a:cubicBezTo>
                    <a:pt x="11045" y="159310"/>
                    <a:pt x="0" y="132644"/>
                    <a:pt x="0" y="104839"/>
                  </a:cubicBezTo>
                  <a:lnTo>
                    <a:pt x="0" y="104839"/>
                  </a:lnTo>
                  <a:cubicBezTo>
                    <a:pt x="0" y="77034"/>
                    <a:pt x="11045" y="50368"/>
                    <a:pt x="30707" y="30707"/>
                  </a:cubicBezTo>
                  <a:cubicBezTo>
                    <a:pt x="50368" y="11045"/>
                    <a:pt x="77034" y="0"/>
                    <a:pt x="104839" y="0"/>
                  </a:cubicBezTo>
                  <a:close/>
                </a:path>
              </a:pathLst>
            </a:custGeom>
            <a:solidFill>
              <a:srgbClr val="FEFEFB"/>
            </a:solidFill>
            <a:ln w="28575" cap="rnd">
              <a:solidFill>
                <a:srgbClr val="293960"/>
              </a:solidFill>
              <a:prstDash val="solid"/>
              <a:round/>
            </a:ln>
          </p:spPr>
        </p:sp>
        <p:sp>
          <p:nvSpPr>
            <p:cNvPr name="TextBox 9" id="9"/>
            <p:cNvSpPr txBox="true"/>
            <p:nvPr/>
          </p:nvSpPr>
          <p:spPr>
            <a:xfrm>
              <a:off x="0" y="-38100"/>
              <a:ext cx="933332" cy="247778"/>
            </a:xfrm>
            <a:prstGeom prst="rect">
              <a:avLst/>
            </a:prstGeom>
          </p:spPr>
          <p:txBody>
            <a:bodyPr anchor="ctr" rtlCol="false" tIns="50800" lIns="50800" bIns="50800" rIns="50800"/>
            <a:lstStyle/>
            <a:p>
              <a:pPr algn="ctr">
                <a:lnSpc>
                  <a:spcPts val="2659"/>
                </a:lnSpc>
                <a:spcBef>
                  <a:spcPct val="0"/>
                </a:spcBef>
              </a:pPr>
            </a:p>
          </p:txBody>
        </p:sp>
      </p:grpSp>
      <p:sp>
        <p:nvSpPr>
          <p:cNvPr name="TextBox 10" id="10"/>
          <p:cNvSpPr txBox="true"/>
          <p:nvPr/>
        </p:nvSpPr>
        <p:spPr>
          <a:xfrm rot="0">
            <a:off x="13715556" y="8966534"/>
            <a:ext cx="3543744" cy="326824"/>
          </a:xfrm>
          <a:prstGeom prst="rect">
            <a:avLst/>
          </a:prstGeom>
        </p:spPr>
        <p:txBody>
          <a:bodyPr anchor="t" rtlCol="false" tIns="0" lIns="0" bIns="0" rIns="0">
            <a:spAutoFit/>
          </a:bodyPr>
          <a:lstStyle/>
          <a:p>
            <a:pPr algn="ctr">
              <a:lnSpc>
                <a:spcPts val="2436"/>
              </a:lnSpc>
            </a:pPr>
            <a:r>
              <a:rPr lang="en-US" sz="2800" spc="-252">
                <a:solidFill>
                  <a:srgbClr val="000000"/>
                </a:solidFill>
                <a:latin typeface="Montserrat"/>
                <a:ea typeface="Montserrat"/>
                <a:cs typeface="Montserrat"/>
                <a:sym typeface="Montserrat"/>
              </a:rPr>
              <a:t>by.Kelompok 3</a:t>
            </a:r>
          </a:p>
        </p:txBody>
      </p:sp>
      <p:sp>
        <p:nvSpPr>
          <p:cNvPr name="Freeform 11" id="11"/>
          <p:cNvSpPr/>
          <p:nvPr/>
        </p:nvSpPr>
        <p:spPr>
          <a:xfrm flipH="true" flipV="false" rot="1339010">
            <a:off x="13717148" y="9185667"/>
            <a:ext cx="417758" cy="589429"/>
          </a:xfrm>
          <a:custGeom>
            <a:avLst/>
            <a:gdLst/>
            <a:ahLst/>
            <a:cxnLst/>
            <a:rect r="r" b="b" t="t" l="l"/>
            <a:pathLst>
              <a:path h="589429" w="417758">
                <a:moveTo>
                  <a:pt x="417757" y="0"/>
                </a:moveTo>
                <a:lnTo>
                  <a:pt x="0" y="0"/>
                </a:lnTo>
                <a:lnTo>
                  <a:pt x="0" y="589429"/>
                </a:lnTo>
                <a:lnTo>
                  <a:pt x="417757" y="589429"/>
                </a:lnTo>
                <a:lnTo>
                  <a:pt x="417757"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EAF3B2"/>
        </a:solidFill>
      </p:bgPr>
    </p:bg>
    <p:spTree>
      <p:nvGrpSpPr>
        <p:cNvPr id="1" name=""/>
        <p:cNvGrpSpPr/>
        <p:nvPr/>
      </p:nvGrpSpPr>
      <p:grpSpPr>
        <a:xfrm>
          <a:off x="0" y="0"/>
          <a:ext cx="0" cy="0"/>
          <a:chOff x="0" y="0"/>
          <a:chExt cx="0" cy="0"/>
        </a:xfrm>
      </p:grpSpPr>
      <p:sp>
        <p:nvSpPr>
          <p:cNvPr name="Freeform 2" id="2"/>
          <p:cNvSpPr/>
          <p:nvPr/>
        </p:nvSpPr>
        <p:spPr>
          <a:xfrm flipH="false" flipV="false" rot="0">
            <a:off x="-2084991" y="7316955"/>
            <a:ext cx="12010881" cy="12010881"/>
          </a:xfrm>
          <a:custGeom>
            <a:avLst/>
            <a:gdLst/>
            <a:ahLst/>
            <a:cxnLst/>
            <a:rect r="r" b="b" t="t" l="l"/>
            <a:pathLst>
              <a:path h="12010881" w="12010881">
                <a:moveTo>
                  <a:pt x="0" y="0"/>
                </a:moveTo>
                <a:lnTo>
                  <a:pt x="12010881" y="0"/>
                </a:lnTo>
                <a:lnTo>
                  <a:pt x="12010881" y="12010880"/>
                </a:lnTo>
                <a:lnTo>
                  <a:pt x="0" y="120108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2282560" y="-7326182"/>
            <a:ext cx="12010881" cy="12010881"/>
          </a:xfrm>
          <a:custGeom>
            <a:avLst/>
            <a:gdLst/>
            <a:ahLst/>
            <a:cxnLst/>
            <a:rect r="r" b="b" t="t" l="l"/>
            <a:pathLst>
              <a:path h="12010881" w="12010881">
                <a:moveTo>
                  <a:pt x="0" y="0"/>
                </a:moveTo>
                <a:lnTo>
                  <a:pt x="12010880" y="0"/>
                </a:lnTo>
                <a:lnTo>
                  <a:pt x="12010880" y="12010881"/>
                </a:lnTo>
                <a:lnTo>
                  <a:pt x="0" y="12010881"/>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512412" y="568213"/>
            <a:ext cx="1746888" cy="2451772"/>
          </a:xfrm>
          <a:custGeom>
            <a:avLst/>
            <a:gdLst/>
            <a:ahLst/>
            <a:cxnLst/>
            <a:rect r="r" b="b" t="t" l="l"/>
            <a:pathLst>
              <a:path h="2451772" w="1746888">
                <a:moveTo>
                  <a:pt x="0" y="0"/>
                </a:moveTo>
                <a:lnTo>
                  <a:pt x="1746888" y="0"/>
                </a:lnTo>
                <a:lnTo>
                  <a:pt x="1746888" y="2451773"/>
                </a:lnTo>
                <a:lnTo>
                  <a:pt x="0" y="245177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10123874" y="3164784"/>
            <a:ext cx="7684323" cy="3443605"/>
          </a:xfrm>
          <a:prstGeom prst="rect">
            <a:avLst/>
          </a:prstGeom>
        </p:spPr>
        <p:txBody>
          <a:bodyPr anchor="t" rtlCol="false" tIns="0" lIns="0" bIns="0" rIns="0">
            <a:spAutoFit/>
          </a:bodyPr>
          <a:lstStyle/>
          <a:p>
            <a:pPr algn="l">
              <a:lnSpc>
                <a:spcPts val="3919"/>
              </a:lnSpc>
            </a:pPr>
            <a:r>
              <a:rPr lang="en-US" sz="2799" spc="-8">
                <a:solidFill>
                  <a:srgbClr val="293960"/>
                </a:solidFill>
                <a:latin typeface="Montserrat"/>
                <a:ea typeface="Montserrat"/>
                <a:cs typeface="Montserrat"/>
                <a:sym typeface="Montserrat"/>
              </a:rPr>
              <a:t>Menu Enkripsi Teks digunakan untuk mengubah teks asli (plaintext) menjadi teks sandi (ciphertext) dengan algoritma Vigenere Cipher. Pengguna cukup memasukkan teks dan kunci (key), lalu hasil enkripsi akan langsung ditampilkan di layar.</a:t>
            </a:r>
          </a:p>
        </p:txBody>
      </p:sp>
      <p:sp>
        <p:nvSpPr>
          <p:cNvPr name="TextBox 6" id="6"/>
          <p:cNvSpPr txBox="true"/>
          <p:nvPr/>
        </p:nvSpPr>
        <p:spPr>
          <a:xfrm rot="0">
            <a:off x="6291668" y="895350"/>
            <a:ext cx="7268443" cy="1177290"/>
          </a:xfrm>
          <a:prstGeom prst="rect">
            <a:avLst/>
          </a:prstGeom>
        </p:spPr>
        <p:txBody>
          <a:bodyPr anchor="t" rtlCol="false" tIns="0" lIns="0" bIns="0" rIns="0">
            <a:spAutoFit/>
          </a:bodyPr>
          <a:lstStyle/>
          <a:p>
            <a:pPr algn="l">
              <a:lnSpc>
                <a:spcPts val="9660"/>
              </a:lnSpc>
            </a:pPr>
            <a:r>
              <a:rPr lang="en-US" b="true" sz="6900" spc="-20">
                <a:solidFill>
                  <a:srgbClr val="293960"/>
                </a:solidFill>
                <a:latin typeface="Montserrat Bold"/>
                <a:ea typeface="Montserrat Bold"/>
                <a:cs typeface="Montserrat Bold"/>
                <a:sym typeface="Montserrat Bold"/>
              </a:rPr>
              <a:t>Proses Enkripsi</a:t>
            </a:r>
          </a:p>
        </p:txBody>
      </p:sp>
      <p:sp>
        <p:nvSpPr>
          <p:cNvPr name="Freeform 7" id="7"/>
          <p:cNvSpPr/>
          <p:nvPr/>
        </p:nvSpPr>
        <p:spPr>
          <a:xfrm flipH="false" flipV="false" rot="0">
            <a:off x="212057" y="2253081"/>
            <a:ext cx="9713833" cy="5314637"/>
          </a:xfrm>
          <a:custGeom>
            <a:avLst/>
            <a:gdLst/>
            <a:ahLst/>
            <a:cxnLst/>
            <a:rect r="r" b="b" t="t" l="l"/>
            <a:pathLst>
              <a:path h="5314637" w="9713833">
                <a:moveTo>
                  <a:pt x="0" y="0"/>
                </a:moveTo>
                <a:lnTo>
                  <a:pt x="9713833" y="0"/>
                </a:lnTo>
                <a:lnTo>
                  <a:pt x="9713833" y="5314636"/>
                </a:lnTo>
                <a:lnTo>
                  <a:pt x="0" y="5314636"/>
                </a:lnTo>
                <a:lnTo>
                  <a:pt x="0" y="0"/>
                </a:lnTo>
                <a:close/>
              </a:path>
            </a:pathLst>
          </a:custGeom>
          <a:blipFill>
            <a:blip r:embed="rId6"/>
            <a:stretch>
              <a:fillRect l="0" t="0" r="0" b="0"/>
            </a:stretch>
          </a:blipFill>
        </p:spPr>
      </p:sp>
      <p:grpSp>
        <p:nvGrpSpPr>
          <p:cNvPr name="Group 8" id="8"/>
          <p:cNvGrpSpPr/>
          <p:nvPr/>
        </p:nvGrpSpPr>
        <p:grpSpPr>
          <a:xfrm rot="0">
            <a:off x="13242052" y="8178882"/>
            <a:ext cx="4017248" cy="1079418"/>
            <a:chOff x="0" y="0"/>
            <a:chExt cx="5356331" cy="1439224"/>
          </a:xfrm>
        </p:grpSpPr>
        <p:grpSp>
          <p:nvGrpSpPr>
            <p:cNvPr name="Group 9" id="9"/>
            <p:cNvGrpSpPr/>
            <p:nvPr/>
          </p:nvGrpSpPr>
          <p:grpSpPr>
            <a:xfrm rot="0">
              <a:off x="631339" y="0"/>
              <a:ext cx="4724991" cy="1061492"/>
              <a:chOff x="0" y="0"/>
              <a:chExt cx="933332" cy="209678"/>
            </a:xfrm>
          </p:grpSpPr>
          <p:sp>
            <p:nvSpPr>
              <p:cNvPr name="Freeform 10" id="10"/>
              <p:cNvSpPr/>
              <p:nvPr/>
            </p:nvSpPr>
            <p:spPr>
              <a:xfrm flipH="false" flipV="false" rot="0">
                <a:off x="0" y="0"/>
                <a:ext cx="933332" cy="209678"/>
              </a:xfrm>
              <a:custGeom>
                <a:avLst/>
                <a:gdLst/>
                <a:ahLst/>
                <a:cxnLst/>
                <a:rect r="r" b="b" t="t" l="l"/>
                <a:pathLst>
                  <a:path h="209678" w="933332">
                    <a:moveTo>
                      <a:pt x="104839" y="0"/>
                    </a:moveTo>
                    <a:lnTo>
                      <a:pt x="828493" y="0"/>
                    </a:lnTo>
                    <a:cubicBezTo>
                      <a:pt x="856298" y="0"/>
                      <a:pt x="882964" y="11045"/>
                      <a:pt x="902625" y="30707"/>
                    </a:cubicBezTo>
                    <a:cubicBezTo>
                      <a:pt x="922286" y="50368"/>
                      <a:pt x="933332" y="77034"/>
                      <a:pt x="933332" y="104839"/>
                    </a:cubicBezTo>
                    <a:lnTo>
                      <a:pt x="933332" y="104839"/>
                    </a:lnTo>
                    <a:cubicBezTo>
                      <a:pt x="933332" y="162740"/>
                      <a:pt x="886394" y="209678"/>
                      <a:pt x="828493" y="209678"/>
                    </a:cubicBezTo>
                    <a:lnTo>
                      <a:pt x="104839" y="209678"/>
                    </a:lnTo>
                    <a:cubicBezTo>
                      <a:pt x="77034" y="209678"/>
                      <a:pt x="50368" y="198632"/>
                      <a:pt x="30707" y="178971"/>
                    </a:cubicBezTo>
                    <a:cubicBezTo>
                      <a:pt x="11045" y="159310"/>
                      <a:pt x="0" y="132644"/>
                      <a:pt x="0" y="104839"/>
                    </a:cubicBezTo>
                    <a:lnTo>
                      <a:pt x="0" y="104839"/>
                    </a:lnTo>
                    <a:cubicBezTo>
                      <a:pt x="0" y="77034"/>
                      <a:pt x="11045" y="50368"/>
                      <a:pt x="30707" y="30707"/>
                    </a:cubicBezTo>
                    <a:cubicBezTo>
                      <a:pt x="50368" y="11045"/>
                      <a:pt x="77034" y="0"/>
                      <a:pt x="104839" y="0"/>
                    </a:cubicBezTo>
                    <a:close/>
                  </a:path>
                </a:pathLst>
              </a:custGeom>
              <a:solidFill>
                <a:srgbClr val="9FBAF1"/>
              </a:solidFill>
              <a:ln w="28575" cap="rnd">
                <a:solidFill>
                  <a:srgbClr val="293960"/>
                </a:solidFill>
                <a:prstDash val="solid"/>
                <a:round/>
              </a:ln>
            </p:spPr>
          </p:sp>
          <p:sp>
            <p:nvSpPr>
              <p:cNvPr name="TextBox 11" id="11"/>
              <p:cNvSpPr txBox="true"/>
              <p:nvPr/>
            </p:nvSpPr>
            <p:spPr>
              <a:xfrm>
                <a:off x="0" y="-38100"/>
                <a:ext cx="933332" cy="247778"/>
              </a:xfrm>
              <a:prstGeom prst="rect">
                <a:avLst/>
              </a:prstGeom>
            </p:spPr>
            <p:txBody>
              <a:bodyPr anchor="ctr" rtlCol="false" tIns="50800" lIns="50800" bIns="50800" rIns="50800"/>
              <a:lstStyle/>
              <a:p>
                <a:pPr algn="ctr">
                  <a:lnSpc>
                    <a:spcPts val="2659"/>
                  </a:lnSpc>
                  <a:spcBef>
                    <a:spcPct val="0"/>
                  </a:spcBef>
                </a:pPr>
              </a:p>
            </p:txBody>
          </p:sp>
        </p:grpSp>
        <p:sp>
          <p:nvSpPr>
            <p:cNvPr name="TextBox 12" id="12"/>
            <p:cNvSpPr txBox="true"/>
            <p:nvPr/>
          </p:nvSpPr>
          <p:spPr>
            <a:xfrm rot="0">
              <a:off x="631339" y="344613"/>
              <a:ext cx="4724991" cy="467516"/>
            </a:xfrm>
            <a:prstGeom prst="rect">
              <a:avLst/>
            </a:prstGeom>
          </p:spPr>
          <p:txBody>
            <a:bodyPr anchor="t" rtlCol="false" tIns="0" lIns="0" bIns="0" rIns="0">
              <a:spAutoFit/>
            </a:bodyPr>
            <a:lstStyle/>
            <a:p>
              <a:pPr algn="ctr">
                <a:lnSpc>
                  <a:spcPts val="2436"/>
                </a:lnSpc>
              </a:pPr>
              <a:r>
                <a:rPr lang="en-US" sz="2800" spc="-252">
                  <a:solidFill>
                    <a:srgbClr val="293960"/>
                  </a:solidFill>
                  <a:latin typeface="Montserrat"/>
                  <a:ea typeface="Montserrat"/>
                  <a:cs typeface="Montserrat"/>
                  <a:sym typeface="Montserrat"/>
                </a:rPr>
                <a:t>by.Kelompok 3</a:t>
              </a:r>
            </a:p>
          </p:txBody>
        </p:sp>
        <p:sp>
          <p:nvSpPr>
            <p:cNvPr name="Freeform 13" id="13"/>
            <p:cNvSpPr/>
            <p:nvPr/>
          </p:nvSpPr>
          <p:spPr>
            <a:xfrm flipH="true" flipV="false" rot="1339010">
              <a:off x="128355" y="576996"/>
              <a:ext cx="557010" cy="785905"/>
            </a:xfrm>
            <a:custGeom>
              <a:avLst/>
              <a:gdLst/>
              <a:ahLst/>
              <a:cxnLst/>
              <a:rect r="r" b="b" t="t" l="l"/>
              <a:pathLst>
                <a:path h="785905" w="557010">
                  <a:moveTo>
                    <a:pt x="557010" y="0"/>
                  </a:moveTo>
                  <a:lnTo>
                    <a:pt x="0" y="0"/>
                  </a:lnTo>
                  <a:lnTo>
                    <a:pt x="0" y="785905"/>
                  </a:lnTo>
                  <a:lnTo>
                    <a:pt x="557010" y="785905"/>
                  </a:lnTo>
                  <a:lnTo>
                    <a:pt x="557010" y="0"/>
                  </a:lnTo>
                  <a:close/>
                </a:path>
              </a:pathLst>
            </a:custGeom>
            <a:blipFill>
              <a:blip r:embed="rId7">
                <a:extLst>
                  <a:ext uri="{96DAC541-7B7A-43D3-8B79-37D633B846F1}">
                    <asvg:svgBlip xmlns:asvg="http://schemas.microsoft.com/office/drawing/2016/SVG/main" r:embed="rId8"/>
                  </a:ext>
                </a:extLst>
              </a:blip>
              <a:stretch>
                <a:fillRect l="0" t="0" r="0" b="0"/>
              </a:stretch>
            </a:blipFill>
          </p:spPr>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DAG3m5Iss-k</dc:identifier>
  <dcterms:modified xsi:type="dcterms:W3CDTF">2011-08-01T06:04:30Z</dcterms:modified>
  <cp:revision>1</cp:revision>
  <dc:title>Blue and Yellow Modern Group Project Presentation</dc:title>
</cp:coreProperties>
</file>